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6" r:id="rId6"/>
    <p:sldId id="261" r:id="rId7"/>
    <p:sldId id="262" r:id="rId8"/>
    <p:sldId id="269" r:id="rId9"/>
    <p:sldId id="267" r:id="rId10"/>
    <p:sldId id="268" r:id="rId11"/>
    <p:sldId id="263" r:id="rId12"/>
    <p:sldId id="264" r:id="rId13"/>
    <p:sldId id="270" r:id="rId14"/>
    <p:sldId id="271" r:id="rId15"/>
    <p:sldId id="265" r:id="rId16"/>
    <p:sldId id="272" r:id="rId17"/>
    <p:sldId id="273" r:id="rId18"/>
    <p:sldId id="275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-psi.cfp.org.br/" TargetMode="External"/><Relationship Id="rId2" Type="http://schemas.openxmlformats.org/officeDocument/2006/relationships/hyperlink" Target="https://www.crpsp.org/legislacao/view/4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atosoficiais.com.br/cfp/resolucao-do-exercicio-profissional-n-11-2018-regulamenta-a-prestacao-de-servicos-psicologicos-realizados-por-meios-de-tecnologias-da-informacao-e-da-comunicacao-e-revoga-a-resolucao-cfp-no-11-2012?origin=instituicao&amp;q=11/201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atosoficiais.com.br/cfp/resolucao-do-exercicio-profissional-n-4-2020-dispoe-sobre-regulamentacao-de-servicos-psicologicos-prestados-por-meio-de-tecnologia-da-informacao-e-da-comunicacao-durante-a-pandemia-do-covid-19?origin=instituicao&amp;q=004/202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summitsaude.estadao.com.br/desinfeccao-de-mascaras-n95-exige-cautela-e-uso-deve-ser-restrito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ATENDIMENTO ONLINE PARA PACIENTES COM DIAGNÓSTICO ONCOLOGICO 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Psicólogas: Debora </a:t>
            </a:r>
            <a:r>
              <a:rPr lang="pt-BR" dirty="0" err="1" smtClean="0"/>
              <a:t>Genezini</a:t>
            </a:r>
            <a:r>
              <a:rPr lang="pt-BR" dirty="0" smtClean="0"/>
              <a:t> E VANESSA KARAM</a:t>
            </a:r>
          </a:p>
        </p:txBody>
      </p:sp>
    </p:spTree>
    <p:extLst>
      <p:ext uri="{BB962C8B-B14F-4D97-AF65-F5344CB8AC3E}">
        <p14:creationId xmlns:p14="http://schemas.microsoft.com/office/powerpoint/2010/main" val="2008816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TELEATENDIMENTO PSICOLÓGICO </a:t>
            </a:r>
            <a:br>
              <a:rPr lang="pt-BR" dirty="0" smtClean="0"/>
            </a:br>
            <a:r>
              <a:rPr lang="pt-BR" dirty="0" smtClean="0"/>
              <a:t>A PRATICA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926132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Preparar com o paciente o espaço da sessão – lenços de papel, água e qualquer outro item de conforto.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Realizar </a:t>
            </a:r>
            <a:r>
              <a:rPr lang="pt-BR" dirty="0" err="1" smtClean="0"/>
              <a:t>psicoeducação</a:t>
            </a:r>
            <a:r>
              <a:rPr lang="pt-BR" dirty="0" smtClean="0"/>
              <a:t> sobre os tempo de sessão e especificidades de cada necessidade individual gerada pela patologia oncológica e/ou tratamento.</a:t>
            </a:r>
          </a:p>
        </p:txBody>
      </p:sp>
    </p:spTree>
    <p:extLst>
      <p:ext uri="{BB962C8B-B14F-4D97-AF65-F5344CB8AC3E}">
        <p14:creationId xmlns:p14="http://schemas.microsoft.com/office/powerpoint/2010/main" val="3368940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TELEATENDIMENTO PSICOLÓGICO </a:t>
            </a:r>
            <a:br>
              <a:rPr lang="pt-BR" dirty="0" smtClean="0"/>
            </a:br>
            <a:r>
              <a:rPr lang="pt-BR" dirty="0" smtClean="0"/>
              <a:t>A PRATICA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926132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PACIENTES ONCOLOGICOS PODEM TER SUA IMAGEM E CORPO MODIFICADO PELAS INTERVENÇÕES E PELA PROPRIA TRAJETÓRIA DO ADOECIMENTO – atenção ao que você vê quando olha para o paciente, como ele se apresenta de uma sessão para outra. </a:t>
            </a:r>
            <a:r>
              <a:rPr lang="pt-BR" dirty="0" err="1" smtClean="0"/>
              <a:t>Ex</a:t>
            </a:r>
            <a:r>
              <a:rPr lang="pt-BR" dirty="0" smtClean="0"/>
              <a:t>: alopecia.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533" y="3973606"/>
            <a:ext cx="4415117" cy="26490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6" name="Picture 8" descr="Resfriamento do couro cabeludo na prevenção da alopecia induzida por  quimioterapia: visão geral | Anais Brasileiros de Dermatologia (Portuguese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76"/>
          <a:stretch/>
        </p:blipFill>
        <p:spPr bwMode="auto">
          <a:xfrm>
            <a:off x="7025538" y="3973606"/>
            <a:ext cx="2763149" cy="26490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0484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TELEATENDIMENTO PSICOLÓGICO </a:t>
            </a:r>
            <a:br>
              <a:rPr lang="pt-BR" dirty="0" smtClean="0"/>
            </a:br>
            <a:r>
              <a:rPr lang="pt-BR" dirty="0" smtClean="0"/>
              <a:t>o não visto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926132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Presencialmente temos uma visão total do paciente e ele também faz uma leitura do psicoterapeuta, na modalidade virtual a limitação do enquadramento do dispositivo tecnológico fará recortes – atenção aos desvios de foco e possíveis fantasias.</a:t>
            </a:r>
          </a:p>
        </p:txBody>
      </p:sp>
      <p:pic>
        <p:nvPicPr>
          <p:cNvPr id="3076" name="Picture 4" descr="Re)Significa Psicologia – Edyson Alves CRP 07/333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4167450"/>
            <a:ext cx="5091019" cy="259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mplii - Consultas online em qualquer lugar do mundo, com benefício da  primeira consulta gratuita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387" y="4007222"/>
            <a:ext cx="3039666" cy="194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Terapia online: tecnologia viabiliza sessões virtuai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9" t="19959" r="5184" b="20729"/>
          <a:stretch/>
        </p:blipFill>
        <p:spPr bwMode="auto">
          <a:xfrm>
            <a:off x="8133910" y="4179632"/>
            <a:ext cx="3872753" cy="2572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403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TELEATENDIMENTO PSICOLÓGICO </a:t>
            </a:r>
            <a:br>
              <a:rPr lang="pt-BR" dirty="0" smtClean="0"/>
            </a:br>
            <a:r>
              <a:rPr lang="pt-BR" dirty="0" smtClean="0"/>
              <a:t>o não visto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926132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Atente-se a avaliação total do paciente:</a:t>
            </a:r>
          </a:p>
          <a:p>
            <a:pPr marL="0" indent="0" algn="just">
              <a:buNone/>
            </a:pPr>
            <a:r>
              <a:rPr lang="pt-BR" dirty="0" smtClean="0"/>
              <a:t>Como gosta de ser chamado</a:t>
            </a:r>
          </a:p>
          <a:p>
            <a:pPr marL="0" indent="0" algn="just">
              <a:buNone/>
            </a:pPr>
            <a:r>
              <a:rPr lang="pt-BR" dirty="0" smtClean="0"/>
              <a:t>Biografia</a:t>
            </a:r>
          </a:p>
          <a:p>
            <a:pPr marL="0" indent="0" algn="just">
              <a:buNone/>
            </a:pPr>
            <a:r>
              <a:rPr lang="pt-BR" dirty="0" err="1" smtClean="0"/>
              <a:t>Espiritualiadade</a:t>
            </a: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Historia do adoecimento</a:t>
            </a:r>
          </a:p>
          <a:p>
            <a:pPr marL="0" indent="0" algn="just">
              <a:buNone/>
            </a:pPr>
            <a:r>
              <a:rPr lang="pt-BR" dirty="0" smtClean="0"/>
              <a:t>Tratamento </a:t>
            </a:r>
          </a:p>
          <a:p>
            <a:pPr marL="0" indent="0" algn="just">
              <a:buNone/>
            </a:pPr>
            <a:r>
              <a:rPr lang="pt-BR" dirty="0" smtClean="0"/>
              <a:t>Enfrentamento e recursos </a:t>
            </a:r>
          </a:p>
          <a:p>
            <a:pPr marL="0" indent="0" algn="just">
              <a:buNone/>
            </a:pPr>
            <a:r>
              <a:rPr lang="pt-BR" dirty="0" smtClean="0"/>
              <a:t>Perdas e lutos</a:t>
            </a:r>
          </a:p>
        </p:txBody>
      </p:sp>
    </p:spTree>
    <p:extLst>
      <p:ext uri="{BB962C8B-B14F-4D97-AF65-F5344CB8AC3E}">
        <p14:creationId xmlns:p14="http://schemas.microsoft.com/office/powerpoint/2010/main" val="1434365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TELEATENDIMENTO PSICOLÓGICO </a:t>
            </a:r>
            <a:br>
              <a:rPr lang="pt-BR" dirty="0" smtClean="0"/>
            </a:br>
            <a:r>
              <a:rPr lang="pt-BR" dirty="0" smtClean="0"/>
              <a:t>o não visto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926132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avalie ativamente sobre os sintomas e manejos – principalmente não farmacológicos.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Funcionalidade: aborde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Sexo: acredite isso importa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Não confunda fadiga com negação!</a:t>
            </a:r>
          </a:p>
        </p:txBody>
      </p:sp>
    </p:spTree>
    <p:extLst>
      <p:ext uri="{BB962C8B-B14F-4D97-AF65-F5344CB8AC3E}">
        <p14:creationId xmlns:p14="http://schemas.microsoft.com/office/powerpoint/2010/main" val="1369290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TELEATENDIMENTO PSICOLÓGICO </a:t>
            </a:r>
            <a:br>
              <a:rPr lang="pt-BR" dirty="0" smtClean="0"/>
            </a:br>
            <a:r>
              <a:rPr lang="pt-BR" dirty="0" smtClean="0"/>
              <a:t>reações emocionais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926132"/>
          </a:xfrm>
        </p:spPr>
        <p:txBody>
          <a:bodyPr>
            <a:normAutofit/>
          </a:bodyPr>
          <a:lstStyle/>
          <a:p>
            <a:pPr algn="just"/>
            <a:endParaRPr lang="pt-BR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t="19593" b="25674"/>
          <a:stretch/>
        </p:blipFill>
        <p:spPr>
          <a:xfrm>
            <a:off x="-313" y="2367092"/>
            <a:ext cx="12192000" cy="449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236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TELEATENDIMENTO PSICOLÓGICO</a:t>
            </a:r>
            <a:br>
              <a:rPr lang="pt-BR" dirty="0" smtClean="0"/>
            </a:br>
            <a:r>
              <a:rPr lang="pt-BR" dirty="0" smtClean="0"/>
              <a:t>acolhimento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926132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pt-BR" dirty="0" smtClean="0"/>
              <a:t>Atos virtuais que acolhem: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pt-BR" dirty="0" smtClean="0"/>
              <a:t>Olhar focal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pt-BR" dirty="0" smtClean="0"/>
              <a:t>Expressões faciais 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pt-BR" dirty="0" smtClean="0"/>
              <a:t>Narrativa de atos físicos de acolhimento 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pt-BR" dirty="0" smtClean="0"/>
              <a:t>Oferta de lenço (atentar para que paciente tenha um fisicamente também)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algn="just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965614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TELEATENDIMENTO PSICOLÓGICO</a:t>
            </a:r>
            <a:br>
              <a:rPr lang="pt-BR" dirty="0" smtClean="0"/>
            </a:br>
            <a:r>
              <a:rPr lang="pt-BR" dirty="0" smtClean="0"/>
              <a:t>fechamento atendimento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926132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pt-BR" dirty="0" smtClean="0"/>
              <a:t>Tenha sobre seu controle o tempo da sessão.</a:t>
            </a:r>
          </a:p>
          <a:p>
            <a:pPr algn="just">
              <a:lnSpc>
                <a:spcPct val="200000"/>
              </a:lnSpc>
            </a:pPr>
            <a:r>
              <a:rPr lang="pt-BR" dirty="0" smtClean="0"/>
              <a:t>Narre a proximidade do encerramento e previsão do próximo atendimento.</a:t>
            </a:r>
          </a:p>
          <a:p>
            <a:pPr algn="just">
              <a:lnSpc>
                <a:spcPct val="200000"/>
              </a:lnSpc>
            </a:pPr>
            <a:r>
              <a:rPr lang="pt-BR" dirty="0" smtClean="0"/>
              <a:t>Aborde e acolha reações emocionais.</a:t>
            </a:r>
          </a:p>
          <a:p>
            <a:pPr algn="just">
              <a:lnSpc>
                <a:spcPct val="200000"/>
              </a:lnSpc>
            </a:pPr>
            <a:r>
              <a:rPr lang="pt-BR" dirty="0" smtClean="0"/>
              <a:t>Não desconecte do paciente o deixando com emoções </a:t>
            </a:r>
            <a:r>
              <a:rPr lang="pt-BR" dirty="0" err="1" smtClean="0"/>
              <a:t>disruptivas</a:t>
            </a:r>
            <a:r>
              <a:rPr lang="pt-BR" dirty="0" smtClean="0"/>
              <a:t>. 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algn="just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488314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 Bibliográficas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926132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200000"/>
              </a:lnSpc>
            </a:pPr>
            <a:r>
              <a:rPr lang="pt-BR" dirty="0"/>
              <a:t>https://</a:t>
            </a:r>
            <a:r>
              <a:rPr lang="pt-BR" dirty="0" smtClean="0"/>
              <a:t>atosoficiais.com.br/cfp/resolucao-do-exercicio-profissional-n-4-2020-dispoe-sobre-regulamentacao-de-servicos-psicologicos-prestados-por-meio-de-tecnologia-da-informacao-e-da-comunicacao-durante-a-pandemia-do-covid-19?origin=instituicao&amp;q=04/2020 – acessado em 10.12.21</a:t>
            </a:r>
          </a:p>
          <a:p>
            <a:pPr algn="just">
              <a:lnSpc>
                <a:spcPct val="200000"/>
              </a:lnSpc>
            </a:pPr>
            <a:r>
              <a:rPr lang="pt-BR" dirty="0"/>
              <a:t>https://</a:t>
            </a:r>
            <a:r>
              <a:rPr lang="pt-BR" dirty="0" smtClean="0"/>
              <a:t>atosoficiais.com.br/cfp/resolucao-do-exercicio-profissional-n-11-2018-regulamenta-a-prestacao-de-servicos-psicologicos-realizados-por-meios-de-tecnologias-da-informacao-e-da-comunicacao-e-revoga-a-resolucao-cfp-no-11-2012?origin=instituicao&amp;q=11/2018 </a:t>
            </a:r>
            <a:r>
              <a:rPr lang="pt-BR" dirty="0"/>
              <a:t>– acessado em </a:t>
            </a:r>
            <a:r>
              <a:rPr lang="pt-BR" dirty="0" smtClean="0"/>
              <a:t>10.12.21</a:t>
            </a:r>
          </a:p>
          <a:p>
            <a:pPr algn="just">
              <a:lnSpc>
                <a:spcPct val="200000"/>
              </a:lnSpc>
            </a:pPr>
            <a:r>
              <a:rPr lang="pt-BR" dirty="0" smtClean="0"/>
              <a:t>AGUIAR, m. a. f et al. </a:t>
            </a:r>
            <a:r>
              <a:rPr lang="pt-BR" dirty="0" err="1" smtClean="0"/>
              <a:t>Psico-oncologia</a:t>
            </a:r>
            <a:r>
              <a:rPr lang="pt-BR" dirty="0" smtClean="0"/>
              <a:t>: caminhos de cuidado. São Paulo: </a:t>
            </a:r>
            <a:r>
              <a:rPr lang="pt-BR" dirty="0" err="1" smtClean="0"/>
              <a:t>summus</a:t>
            </a:r>
            <a:r>
              <a:rPr lang="pt-BR" dirty="0" smtClean="0"/>
              <a:t>, 2019.</a:t>
            </a:r>
            <a:endParaRPr lang="pt-BR" dirty="0"/>
          </a:p>
          <a:p>
            <a:pPr algn="just">
              <a:lnSpc>
                <a:spcPct val="200000"/>
              </a:lnSpc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algn="just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881877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obrigada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Psicólogas: Debora </a:t>
            </a:r>
            <a:r>
              <a:rPr lang="pt-BR" dirty="0" err="1" smtClean="0"/>
              <a:t>Genezini</a:t>
            </a:r>
            <a:r>
              <a:rPr lang="pt-BR" dirty="0" smtClean="0"/>
              <a:t> E VANESSA KARAM</a:t>
            </a:r>
          </a:p>
        </p:txBody>
      </p:sp>
    </p:spTree>
    <p:extLst>
      <p:ext uri="{BB962C8B-B14F-4D97-AF65-F5344CB8AC3E}">
        <p14:creationId xmlns:p14="http://schemas.microsoft.com/office/powerpoint/2010/main" val="495085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TELEATENDIMENTO PSICOLÓGICO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pt-BR" dirty="0"/>
              <a:t>A Resolução CFP 11/2018 prevê a realização de consultas e/ou atendimentos psicológicos de diferentes tipos, de maneira síncrona ou assíncrona, sendo possível a realização de atendimento on-line, atendimento telefônico, orientações por e-mail, entre outros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Para realizar a prestação de serviços psicológicos por meios tecnológicos da informação e da comunicação (</a:t>
            </a:r>
            <a:r>
              <a:rPr lang="pt-BR" dirty="0">
                <a:hlinkClick r:id="rId2"/>
              </a:rPr>
              <a:t>Resolução CFP 11/2018</a:t>
            </a:r>
            <a:r>
              <a:rPr lang="pt-BR" dirty="0"/>
              <a:t>), além do registro ativo junto ao CRP da região em que atua, é </a:t>
            </a:r>
            <a:r>
              <a:rPr lang="pt-BR" b="1" dirty="0" smtClean="0"/>
              <a:t>OBRIGATÓRIO</a:t>
            </a:r>
            <a:r>
              <a:rPr lang="pt-BR" b="1" dirty="0"/>
              <a:t> </a:t>
            </a:r>
            <a:r>
              <a:rPr lang="pt-BR" dirty="0"/>
              <a:t>o </a:t>
            </a:r>
            <a:r>
              <a:rPr lang="pt-BR" dirty="0">
                <a:hlinkClick r:id="rId3"/>
              </a:rPr>
              <a:t>cadastro no site </a:t>
            </a:r>
            <a:r>
              <a:rPr lang="pt-BR" dirty="0" err="1">
                <a:hlinkClick r:id="rId3"/>
              </a:rPr>
              <a:t>e-Psi</a:t>
            </a:r>
            <a:r>
              <a:rPr lang="pt-B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0763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TELEATENDIMENTO PSICOLÓGICO </a:t>
            </a:r>
            <a:br>
              <a:rPr lang="pt-BR" dirty="0" smtClean="0"/>
            </a:br>
            <a:r>
              <a:rPr lang="pt-BR" dirty="0" smtClean="0"/>
              <a:t>NO CENARIO DA PANDEMIA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913775" y="2367092"/>
            <a:ext cx="10363826" cy="3926132"/>
          </a:xfrm>
        </p:spPr>
        <p:txBody>
          <a:bodyPr>
            <a:normAutofit/>
          </a:bodyPr>
          <a:lstStyle/>
          <a:p>
            <a:pPr algn="just"/>
            <a:r>
              <a:rPr lang="pt-BR" dirty="0" err="1" smtClean="0"/>
              <a:t>SuspenSÃO</a:t>
            </a:r>
            <a:r>
              <a:rPr lang="pt-BR" dirty="0" smtClean="0"/>
              <a:t>, </a:t>
            </a:r>
            <a:r>
              <a:rPr lang="pt-BR" dirty="0"/>
              <a:t>de forma excepcional e temporária, alguns dispositivos da </a:t>
            </a:r>
            <a:r>
              <a:rPr lang="pt-BR" b="1" u="sng" dirty="0">
                <a:hlinkClick r:id="rId2"/>
              </a:rPr>
              <a:t>Resolução CFP nº </a:t>
            </a:r>
            <a:r>
              <a:rPr lang="pt-BR" b="1" dirty="0" smtClean="0">
                <a:hlinkClick r:id="rId2"/>
              </a:rPr>
              <a:t>11/2018</a:t>
            </a:r>
            <a:r>
              <a:rPr lang="pt-BR" b="1" dirty="0" smtClean="0"/>
              <a:t> </a:t>
            </a:r>
            <a:r>
              <a:rPr lang="pt-BR" dirty="0" smtClean="0"/>
              <a:t>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/>
              <a:t>Ficam suspensos os Art. 3º, Art. 4º, Art. 6º, Art. 7º e Art. 8º da Resolução CFP nº 11, de 11 de maio de 2018, durante o período de pandemia do COVID-19 e até que sobrevenha Resolução do CFP sobre serviços psicológicos prestados por meios de tecnologia da informação e da comunicação.</a:t>
            </a:r>
          </a:p>
        </p:txBody>
      </p:sp>
    </p:spTree>
    <p:extLst>
      <p:ext uri="{BB962C8B-B14F-4D97-AF65-F5344CB8AC3E}">
        <p14:creationId xmlns:p14="http://schemas.microsoft.com/office/powerpoint/2010/main" val="3215992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TELEATENDIMENTO PSICOLÓGICO </a:t>
            </a:r>
            <a:br>
              <a:rPr lang="pt-BR" dirty="0" smtClean="0"/>
            </a:br>
            <a:r>
              <a:rPr lang="pt-BR" dirty="0" smtClean="0"/>
              <a:t>NO CENARIO DA PANDEMIA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926132"/>
          </a:xfrm>
        </p:spPr>
        <p:txBody>
          <a:bodyPr>
            <a:normAutofit lnSpcReduction="10000"/>
          </a:bodyPr>
          <a:lstStyle/>
          <a:p>
            <a:pPr algn="just"/>
            <a:endParaRPr lang="pt-BR" dirty="0" smtClean="0"/>
          </a:p>
          <a:p>
            <a:pPr algn="just"/>
            <a:r>
              <a:rPr lang="pt-BR" dirty="0"/>
              <a:t>ENTRA EM VIGOR a </a:t>
            </a:r>
            <a:r>
              <a:rPr lang="pt-BR" b="1" dirty="0">
                <a:hlinkClick r:id="rId2"/>
              </a:rPr>
              <a:t>Resolução CFP nº 04/2020</a:t>
            </a:r>
            <a:r>
              <a:rPr lang="pt-BR" dirty="0"/>
              <a:t> QUE pretende orientar psicólogas e psicólogos de todo o Brasil acerca da atuação on-line diante do cenário de pandemia do novo </a:t>
            </a:r>
            <a:r>
              <a:rPr lang="pt-BR" dirty="0" err="1"/>
              <a:t>coronavírus</a:t>
            </a:r>
            <a:r>
              <a:rPr lang="pt-BR" dirty="0" smtClean="0"/>
              <a:t>. 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r>
              <a:rPr lang="pt-BR" dirty="0"/>
              <a:t>SITE PARA CADASTRO OU VERIFICAÇÃO: https://e-psi.cfp.org.br/</a:t>
            </a:r>
          </a:p>
          <a:p>
            <a:pPr marL="0" indent="0">
              <a:buNone/>
            </a:pP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78783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TELEATENDIMENTO PSICOLÓGICO </a:t>
            </a:r>
            <a:br>
              <a:rPr lang="pt-BR" dirty="0" smtClean="0"/>
            </a:br>
            <a:r>
              <a:rPr lang="pt-BR" dirty="0" smtClean="0"/>
              <a:t>A PRATICA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926132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ESSA PRATICA É COMUM NO EXTERIOR DESDE 2000 E EXERCIDA SEM PREJUIZOS COMPARATIVOS COM O PRESENCIAL.</a:t>
            </a:r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r>
              <a:rPr lang="pt-BR" dirty="0"/>
              <a:t>A</a:t>
            </a:r>
            <a:r>
              <a:rPr lang="pt-BR" dirty="0" smtClean="0"/>
              <a:t> CULTURA BRASILEIRA ANTES DA PANDEMIA PREFERIA O ATENDIMENTO PSICOLOGICO PRESENCIAL, QUESTIONAMENTOS SOBRE POSSIVEL EMPOBRECIMENTO DA RELAÇÃO TERAPEUTICA ERAM DESTAQUE ENTRE AS BARREIRAS.</a:t>
            </a:r>
          </a:p>
        </p:txBody>
      </p:sp>
    </p:spTree>
    <p:extLst>
      <p:ext uri="{BB962C8B-B14F-4D97-AF65-F5344CB8AC3E}">
        <p14:creationId xmlns:p14="http://schemas.microsoft.com/office/powerpoint/2010/main" val="431713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TELEATENDIMENTO PSICOLÓGICO </a:t>
            </a:r>
            <a:br>
              <a:rPr lang="pt-BR" dirty="0" smtClean="0"/>
            </a:br>
            <a:r>
              <a:rPr lang="pt-BR" dirty="0" smtClean="0"/>
              <a:t>A PRATICA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926132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Verdades: é possível criar uma relação </a:t>
            </a:r>
            <a:r>
              <a:rPr lang="pt-BR" dirty="0"/>
              <a:t>terapêutica </a:t>
            </a:r>
            <a:r>
              <a:rPr lang="pt-BR" dirty="0" smtClean="0"/>
              <a:t>segura, com </a:t>
            </a:r>
            <a:r>
              <a:rPr lang="pt-BR" dirty="0"/>
              <a:t>vínculo </a:t>
            </a:r>
            <a:r>
              <a:rPr lang="pt-BR" dirty="0" smtClean="0"/>
              <a:t>e acolhimento.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Intervenções psicológicas são possíveis.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recursos e estratégias terapêuticas podem ser adaptadas para o mundo virtual.</a:t>
            </a:r>
          </a:p>
        </p:txBody>
      </p:sp>
    </p:spTree>
    <p:extLst>
      <p:ext uri="{BB962C8B-B14F-4D97-AF65-F5344CB8AC3E}">
        <p14:creationId xmlns:p14="http://schemas.microsoft.com/office/powerpoint/2010/main" val="2769676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TELEATENDIMENTO PSICOLÓGICO </a:t>
            </a:r>
            <a:br>
              <a:rPr lang="pt-BR" dirty="0" smtClean="0"/>
            </a:br>
            <a:r>
              <a:rPr lang="pt-BR" dirty="0" smtClean="0"/>
              <a:t>A PRATICA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926132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NÃO HÁ DIFERENÇA TECNICA ENTRE AS DUAS </a:t>
            </a:r>
            <a:r>
              <a:rPr lang="pt-BR" dirty="0" err="1" smtClean="0"/>
              <a:t>MODALIDadeS</a:t>
            </a:r>
            <a:r>
              <a:rPr lang="pt-BR" dirty="0" smtClean="0"/>
              <a:t>, PORÉM HÁ BARREIRAS DE TECNOLOGIA.</a:t>
            </a:r>
          </a:p>
          <a:p>
            <a:pPr algn="just"/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algumas </a:t>
            </a:r>
            <a:r>
              <a:rPr lang="pt-BR" dirty="0"/>
              <a:t>pessoas podem apresentar limitações para uso de </a:t>
            </a:r>
            <a:r>
              <a:rPr lang="pt-BR" dirty="0">
                <a:hlinkClick r:id="rId2"/>
              </a:rPr>
              <a:t>equipamentos</a:t>
            </a:r>
            <a:r>
              <a:rPr lang="pt-BR" dirty="0"/>
              <a:t> na área auditiva, visual ou motora e até ansiedade para lidar com </a:t>
            </a:r>
            <a:r>
              <a:rPr lang="pt-BR" dirty="0" smtClean="0"/>
              <a:t>computadores e outros dispositivos.</a:t>
            </a:r>
          </a:p>
        </p:txBody>
      </p:sp>
    </p:spTree>
    <p:extLst>
      <p:ext uri="{BB962C8B-B14F-4D97-AF65-F5344CB8AC3E}">
        <p14:creationId xmlns:p14="http://schemas.microsoft.com/office/powerpoint/2010/main" val="2313065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TELEATENDIMENTO PSICOLÓGICO </a:t>
            </a:r>
            <a:br>
              <a:rPr lang="pt-BR" dirty="0" smtClean="0"/>
            </a:br>
            <a:r>
              <a:rPr lang="pt-BR" dirty="0" smtClean="0"/>
              <a:t>A PRATICA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926132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Assim como no presencial se faz necessário o contrato terapêutico.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Atentar para os possíveis </a:t>
            </a:r>
            <a:r>
              <a:rPr lang="pt-BR" dirty="0" err="1" smtClean="0"/>
              <a:t>distratores</a:t>
            </a:r>
            <a:r>
              <a:rPr lang="pt-BR" dirty="0" smtClean="0"/>
              <a:t>: barulhos e ruídos, presença de outras pessoas, local, vestimenta do paciente.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Demandara um papel mais ativo do paciente do que no presencial.</a:t>
            </a:r>
          </a:p>
        </p:txBody>
      </p:sp>
    </p:spTree>
    <p:extLst>
      <p:ext uri="{BB962C8B-B14F-4D97-AF65-F5344CB8AC3E}">
        <p14:creationId xmlns:p14="http://schemas.microsoft.com/office/powerpoint/2010/main" val="2484503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TELEATENDIMENTO PSICOLÓGICO </a:t>
            </a:r>
            <a:br>
              <a:rPr lang="pt-BR" dirty="0" smtClean="0"/>
            </a:br>
            <a:r>
              <a:rPr lang="pt-BR" dirty="0" smtClean="0"/>
              <a:t>A PRATICA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926132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Pode haver falta de PRIVACIDADE </a:t>
            </a:r>
            <a:r>
              <a:rPr lang="pt-BR" dirty="0"/>
              <a:t>POR ESPAÇO HABITADO PELO PACIENTE E IMPACTOS QUANDO A COMUNICAÇÃO ORAL ESTÁ COM PREJUIZOS PELO ADOECIMENTO OU EFEITOS DO TRATAMENTO ONCOLOGICO – EX: </a:t>
            </a:r>
            <a:r>
              <a:rPr lang="pt-BR" dirty="0" smtClean="0"/>
              <a:t>MUTILAÇÕES, MUCOSITE</a:t>
            </a:r>
            <a:r>
              <a:rPr lang="pt-BR" dirty="0"/>
              <a:t>, </a:t>
            </a:r>
            <a:r>
              <a:rPr lang="pt-BR" dirty="0" err="1"/>
              <a:t>tqt</a:t>
            </a:r>
            <a:r>
              <a:rPr lang="pt-BR" dirty="0"/>
              <a:t>.</a:t>
            </a:r>
          </a:p>
          <a:p>
            <a:pPr algn="just"/>
            <a:endParaRPr lang="pt-BR" dirty="0"/>
          </a:p>
        </p:txBody>
      </p:sp>
      <p:pic>
        <p:nvPicPr>
          <p:cNvPr id="1026" name="Picture 2" descr="Câncer e odontologia - Clínica Promax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7" y="4142405"/>
            <a:ext cx="3576918" cy="2566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 descr="Traqueostomia: o que é, quais os riscos e cuidados a ter? - Médico Respond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4" t="7034" r="25296"/>
          <a:stretch/>
        </p:blipFill>
        <p:spPr bwMode="auto">
          <a:xfrm>
            <a:off x="3877233" y="3719082"/>
            <a:ext cx="2093261" cy="17470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2" name="Picture 8" descr="Traqueostomia: o que é, para que serve e cuidados - Tua Saúd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4" b="5073"/>
          <a:stretch/>
        </p:blipFill>
        <p:spPr bwMode="auto">
          <a:xfrm>
            <a:off x="7342094" y="3596846"/>
            <a:ext cx="4741703" cy="31430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4" descr="Pessoas com traqueostomia e laringectomia precisam ter seus direitos  garantidos”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36" t="61401" r="36484"/>
          <a:stretch/>
        </p:blipFill>
        <p:spPr bwMode="auto">
          <a:xfrm>
            <a:off x="5661561" y="5168348"/>
            <a:ext cx="1479731" cy="15404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95558492"/>
      </p:ext>
    </p:extLst>
  </p:cSld>
  <p:clrMapOvr>
    <a:masterClrMapping/>
  </p:clrMapOvr>
</p:sld>
</file>

<file path=ppt/theme/theme1.xml><?xml version="1.0" encoding="utf-8"?>
<a:theme xmlns:a="http://schemas.openxmlformats.org/drawingml/2006/main" name="Gotícul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TM04033925[[fn=Gotícula]]</Template>
  <TotalTime>123</TotalTime>
  <Words>594</Words>
  <Application>Microsoft Office PowerPoint</Application>
  <PresentationFormat>Widescreen</PresentationFormat>
  <Paragraphs>90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2" baseType="lpstr">
      <vt:lpstr>Arial</vt:lpstr>
      <vt:lpstr>Tw Cen MT</vt:lpstr>
      <vt:lpstr>Gotícula</vt:lpstr>
      <vt:lpstr>ATENDIMENTO ONLINE PARA PACIENTES COM DIAGNÓSTICO ONCOLOGICO </vt:lpstr>
      <vt:lpstr>TELEATENDIMENTO PSICOLÓGICO</vt:lpstr>
      <vt:lpstr>TELEATENDIMENTO PSICOLÓGICO  NO CENARIO DA PANDEMIA </vt:lpstr>
      <vt:lpstr>TELEATENDIMENTO PSICOLÓGICO  NO CENARIO DA PANDEMIA </vt:lpstr>
      <vt:lpstr>TELEATENDIMENTO PSICOLÓGICO  A PRATICA </vt:lpstr>
      <vt:lpstr>TELEATENDIMENTO PSICOLÓGICO  A PRATICA </vt:lpstr>
      <vt:lpstr>TELEATENDIMENTO PSICOLÓGICO  A PRATICA </vt:lpstr>
      <vt:lpstr>TELEATENDIMENTO PSICOLÓGICO  A PRATICA </vt:lpstr>
      <vt:lpstr>TELEATENDIMENTO PSICOLÓGICO  A PRATICA </vt:lpstr>
      <vt:lpstr>TELEATENDIMENTO PSICOLÓGICO  A PRATICA </vt:lpstr>
      <vt:lpstr>TELEATENDIMENTO PSICOLÓGICO  A PRATICA </vt:lpstr>
      <vt:lpstr>TELEATENDIMENTO PSICOLÓGICO  o não visto</vt:lpstr>
      <vt:lpstr>TELEATENDIMENTO PSICOLÓGICO  o não visto</vt:lpstr>
      <vt:lpstr>TELEATENDIMENTO PSICOLÓGICO  o não visto</vt:lpstr>
      <vt:lpstr>TELEATENDIMENTO PSICOLÓGICO  reações emocionais</vt:lpstr>
      <vt:lpstr>TELEATENDIMENTO PSICOLÓGICO acolhimento</vt:lpstr>
      <vt:lpstr>TELEATENDIMENTO PSICOLÓGICO fechamento atendimento</vt:lpstr>
      <vt:lpstr>Referências Bibliográficas </vt:lpstr>
      <vt:lpstr>obrigada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ATENDIMENTO ONLINE PARA PACIENTES COM DIAGNÓSTICO ONCOLOGICO</dc:title>
  <dc:creator>Vanessa Besenski Karam</dc:creator>
  <cp:lastModifiedBy>Vanessa Besenski Karam</cp:lastModifiedBy>
  <cp:revision>13</cp:revision>
  <dcterms:created xsi:type="dcterms:W3CDTF">2021-12-10T22:58:17Z</dcterms:created>
  <dcterms:modified xsi:type="dcterms:W3CDTF">2021-12-31T15:18:57Z</dcterms:modified>
</cp:coreProperties>
</file>