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9.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0.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2.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720" r:id="rId3"/>
    <p:sldMasterId id="2147483771" r:id="rId4"/>
    <p:sldMasterId id="2147483822" r:id="rId5"/>
    <p:sldMasterId id="2147483972" r:id="rId6"/>
    <p:sldMasterId id="2147483985" r:id="rId7"/>
    <p:sldMasterId id="2147483997" r:id="rId8"/>
    <p:sldMasterId id="2147484012" r:id="rId9"/>
    <p:sldMasterId id="2147484026" r:id="rId10"/>
    <p:sldMasterId id="2147484038" r:id="rId11"/>
    <p:sldMasterId id="2147484050" r:id="rId12"/>
    <p:sldMasterId id="2147484063" r:id="rId13"/>
    <p:sldMasterId id="2147484081" r:id="rId14"/>
  </p:sldMasterIdLst>
  <p:notesMasterIdLst>
    <p:notesMasterId r:id="rId52"/>
  </p:notesMasterIdLst>
  <p:sldIdLst>
    <p:sldId id="256" r:id="rId15"/>
    <p:sldId id="278" r:id="rId16"/>
    <p:sldId id="303" r:id="rId17"/>
    <p:sldId id="328" r:id="rId18"/>
    <p:sldId id="304" r:id="rId19"/>
    <p:sldId id="305" r:id="rId20"/>
    <p:sldId id="306" r:id="rId21"/>
    <p:sldId id="307" r:id="rId22"/>
    <p:sldId id="308" r:id="rId23"/>
    <p:sldId id="283" r:id="rId24"/>
    <p:sldId id="309" r:id="rId25"/>
    <p:sldId id="310" r:id="rId26"/>
    <p:sldId id="311" r:id="rId27"/>
    <p:sldId id="312" r:id="rId28"/>
    <p:sldId id="313" r:id="rId29"/>
    <p:sldId id="314" r:id="rId30"/>
    <p:sldId id="315" r:id="rId31"/>
    <p:sldId id="316" r:id="rId32"/>
    <p:sldId id="317" r:id="rId33"/>
    <p:sldId id="319" r:id="rId34"/>
    <p:sldId id="320" r:id="rId35"/>
    <p:sldId id="321" r:id="rId36"/>
    <p:sldId id="322" r:id="rId37"/>
    <p:sldId id="323" r:id="rId38"/>
    <p:sldId id="324" r:id="rId39"/>
    <p:sldId id="325" r:id="rId40"/>
    <p:sldId id="326" r:id="rId41"/>
    <p:sldId id="327" r:id="rId42"/>
    <p:sldId id="329" r:id="rId43"/>
    <p:sldId id="330" r:id="rId44"/>
    <p:sldId id="331" r:id="rId45"/>
    <p:sldId id="332" r:id="rId46"/>
    <p:sldId id="333" r:id="rId47"/>
    <p:sldId id="334" r:id="rId48"/>
    <p:sldId id="335" r:id="rId49"/>
    <p:sldId id="275" r:id="rId50"/>
    <p:sldId id="27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a:srgbClr val="060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1B4D5-3D83-48F7-9C3C-33AA2BF503C1}" type="datetimeFigureOut">
              <a:rPr lang="pt-BR" smtClean="0"/>
              <a:t>06/01/2022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9185E-6B2D-403E-9E8D-BD2E3B10EB19}" type="slidenum">
              <a:rPr lang="pt-BR" smtClean="0"/>
              <a:t>‹nº›</a:t>
            </a:fld>
            <a:endParaRPr lang="pt-BR"/>
          </a:p>
        </p:txBody>
      </p:sp>
    </p:spTree>
    <p:extLst>
      <p:ext uri="{BB962C8B-B14F-4D97-AF65-F5344CB8AC3E}">
        <p14:creationId xmlns:p14="http://schemas.microsoft.com/office/powerpoint/2010/main" val="381224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cuidados paliativos não são restritos ao cuidado de pacientes terminais. Trata-se de uma abordagem que abrange uma gama enorme de pacientes com condições de saúde graves, que comprometem significativamente sua qualidade de vida, mas que nem sempre culminarão em óbito num curto intervalo de tempo. Cuidado paliativo também </a:t>
            </a:r>
            <a:r>
              <a:rPr lang="pt-BR" sz="1200" b="1" i="0" kern="1200" dirty="0">
                <a:solidFill>
                  <a:schemeClr val="tx1"/>
                </a:solidFill>
                <a:effectLst/>
                <a:latin typeface="+mn-lt"/>
                <a:ea typeface="+mn-ea"/>
                <a:cs typeface="+mn-cs"/>
              </a:rPr>
              <a:t>não é uma opção de tratamento, </a:t>
            </a:r>
            <a:r>
              <a:rPr lang="pt-BR" sz="1200" b="0" i="0" kern="1200" dirty="0">
                <a:solidFill>
                  <a:schemeClr val="tx1"/>
                </a:solidFill>
                <a:effectLst/>
                <a:latin typeface="+mn-lt"/>
                <a:ea typeface="+mn-ea"/>
                <a:cs typeface="+mn-cs"/>
              </a:rPr>
              <a:t>e sim uma estratégia de cuidado que envolve todas as necessidades desses pacientes, sejam elas físicas, emocionais, espirituais ou sociais, além de incluir a família nesse cuidado. O objetivo primordial é, sempre, o alívio do sofrimento, seja qual for sua natureza.</a:t>
            </a: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 CP não é um diagnóstico</a:t>
            </a:r>
            <a:endParaRPr lang="pt-BR" dirty="0"/>
          </a:p>
        </p:txBody>
      </p:sp>
      <p:sp>
        <p:nvSpPr>
          <p:cNvPr id="4" name="Espaço Reservado para Número de Slide 3"/>
          <p:cNvSpPr>
            <a:spLocks noGrp="1"/>
          </p:cNvSpPr>
          <p:nvPr>
            <p:ph type="sldNum" sz="quarter" idx="5"/>
          </p:nvPr>
        </p:nvSpPr>
        <p:spPr/>
        <p:txBody>
          <a:bodyPr/>
          <a:lstStyle/>
          <a:p>
            <a:pPr>
              <a:defRPr/>
            </a:pPr>
            <a:fld id="{BF8BC9B9-AF03-42DF-A1A8-907A985A5549}" type="slidenum">
              <a:rPr lang="pt-BR" smtClean="0">
                <a:solidFill>
                  <a:prstClr val="black"/>
                </a:solidFill>
              </a:rPr>
              <a:pPr>
                <a:defRPr/>
              </a:pPr>
              <a:t>3</a:t>
            </a:fld>
            <a:endParaRPr lang="pt-BR">
              <a:solidFill>
                <a:prstClr val="black"/>
              </a:solidFill>
            </a:endParaRPr>
          </a:p>
        </p:txBody>
      </p:sp>
    </p:spTree>
    <p:extLst>
      <p:ext uri="{BB962C8B-B14F-4D97-AF65-F5344CB8AC3E}">
        <p14:creationId xmlns:p14="http://schemas.microsoft.com/office/powerpoint/2010/main" val="245033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t-BR" smtClean="0"/>
              <a:t>Clique para editar o título mestre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erde Agu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13214248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erde Agu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34B6B9"/>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00099909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de agu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23374833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erde Agu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86564683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marelo Um Texto Fundo Cor">
    <p:bg>
      <p:bgPr>
        <a:solidFill>
          <a:srgbClr val="FFCA0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408799370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marelo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4772021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marelo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FCA05"/>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5550820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marelo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97654551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marelo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7090520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Rosa Um Texto Fundo Cor">
    <p:bg>
      <p:bgPr>
        <a:solidFill>
          <a:srgbClr val="F0587D"/>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151586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os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73412864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os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0587D"/>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56352068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os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05824149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Ros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20349174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Capa/Final Degrade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3"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59455436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4"/>
            <a:ext cx="8503920" cy="1293028"/>
          </a:xfrm>
          <a:prstGeom prst="rect">
            <a:avLst/>
          </a:prstGeo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792480" y="2194560"/>
            <a:ext cx="10607040" cy="4069080"/>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8549640" y="6356352"/>
            <a:ext cx="2849880" cy="365125"/>
          </a:xfrm>
          <a:prstGeom prst="rect">
            <a:avLst/>
          </a:prstGeom>
        </p:spPr>
        <p:txBody>
          <a:bodyPr/>
          <a:lstStyle/>
          <a:p>
            <a:pPr defTabSz="1172232"/>
            <a:fld id="{4F973ADE-6AF9-47F3-9783-D7C87AABA82F}" type="datetimeFigureOut">
              <a:rPr lang="pt-BR" sz="2308" smtClean="0">
                <a:solidFill>
                  <a:srgbClr val="FEFDFF"/>
                </a:solidFill>
              </a:rPr>
              <a:pPr defTabSz="1172232"/>
              <a:t>06/01/2022</a:t>
            </a:fld>
            <a:endParaRPr lang="pt-BR" sz="2308">
              <a:solidFill>
                <a:srgbClr val="FEFDFF"/>
              </a:solidFill>
            </a:endParaRPr>
          </a:p>
        </p:txBody>
      </p:sp>
      <p:sp>
        <p:nvSpPr>
          <p:cNvPr id="5" name="Footer Placeholder 4"/>
          <p:cNvSpPr>
            <a:spLocks noGrp="1"/>
          </p:cNvSpPr>
          <p:nvPr>
            <p:ph type="ftr" sz="quarter" idx="11"/>
          </p:nvPr>
        </p:nvSpPr>
        <p:spPr>
          <a:xfrm>
            <a:off x="792480" y="6355847"/>
            <a:ext cx="7574280" cy="365125"/>
          </a:xfrm>
          <a:prstGeom prst="rect">
            <a:avLst/>
          </a:prstGeom>
        </p:spPr>
        <p:txBody>
          <a:bodyPr/>
          <a:lstStyle/>
          <a:p>
            <a:pPr defTabSz="1172232"/>
            <a:endParaRPr lang="pt-BR" sz="2308">
              <a:solidFill>
                <a:srgbClr val="FEFDFF"/>
              </a:solidFill>
            </a:endParaRPr>
          </a:p>
        </p:txBody>
      </p:sp>
      <p:sp>
        <p:nvSpPr>
          <p:cNvPr id="6" name="Slide Number Placeholder 5"/>
          <p:cNvSpPr>
            <a:spLocks noGrp="1"/>
          </p:cNvSpPr>
          <p:nvPr>
            <p:ph type="sldNum" sz="quarter" idx="12"/>
          </p:nvPr>
        </p:nvSpPr>
        <p:spPr>
          <a:xfrm>
            <a:off x="8763000" y="381002"/>
            <a:ext cx="2636520" cy="365125"/>
          </a:xfrm>
          <a:prstGeom prst="rect">
            <a:avLst/>
          </a:prstGeom>
        </p:spPr>
        <p:txBody>
          <a:bodyPr/>
          <a:lstStyle/>
          <a:p>
            <a:pPr defTabSz="1172232"/>
            <a:fld id="{E97CAD8D-06C0-4139-8C3F-2611E27108D5}" type="slidenum">
              <a:rPr lang="pt-BR" sz="2308" smtClean="0">
                <a:solidFill>
                  <a:srgbClr val="FEFDFF"/>
                </a:solidFill>
              </a:rPr>
              <a:pPr defTabSz="1172232"/>
              <a:t>‹nº›</a:t>
            </a:fld>
            <a:endParaRPr lang="pt-BR" sz="2308">
              <a:solidFill>
                <a:srgbClr val="FEFDFF"/>
              </a:solidFill>
            </a:endParaRPr>
          </a:p>
        </p:txBody>
      </p:sp>
    </p:spTree>
    <p:extLst>
      <p:ext uri="{BB962C8B-B14F-4D97-AF65-F5344CB8AC3E}">
        <p14:creationId xmlns:p14="http://schemas.microsoft.com/office/powerpoint/2010/main" val="1903788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pa/Final Degrade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62910671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pa/Final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3"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18905163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apa Degrade BP com títul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5" name="Title 1"/>
          <p:cNvSpPr>
            <a:spLocks noGrp="1"/>
          </p:cNvSpPr>
          <p:nvPr>
            <p:ph type="title" hasCustomPrompt="1"/>
          </p:nvPr>
        </p:nvSpPr>
        <p:spPr>
          <a:xfrm>
            <a:off x="666307" y="3671773"/>
            <a:ext cx="5415515" cy="693919"/>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Insira</a:t>
            </a:r>
            <a:r>
              <a:rPr lang="en-US" dirty="0" smtClean="0"/>
              <a:t> o </a:t>
            </a:r>
            <a:r>
              <a:rPr lang="en-US" dirty="0" err="1" smtClean="0"/>
              <a:t>título</a:t>
            </a:r>
            <a:r>
              <a:rPr lang="en-US" dirty="0" smtClean="0"/>
              <a:t/>
            </a:r>
            <a:br>
              <a:rPr lang="en-US" dirty="0" smtClean="0"/>
            </a:br>
            <a:r>
              <a:rPr lang="en-US" dirty="0" err="1" smtClean="0"/>
              <a:t>até</a:t>
            </a:r>
            <a:r>
              <a:rPr lang="en-US" dirty="0" smtClean="0"/>
              <a:t> </a:t>
            </a:r>
            <a:r>
              <a:rPr lang="en-US" dirty="0" err="1" smtClean="0"/>
              <a:t>dua</a:t>
            </a:r>
            <a:r>
              <a:rPr lang="en-US" dirty="0" smtClean="0"/>
              <a:t> </a:t>
            </a:r>
            <a:r>
              <a:rPr lang="en-US" dirty="0" err="1" smtClean="0"/>
              <a:t>linhas</a:t>
            </a:r>
            <a:endParaRPr lang="en-US" dirty="0"/>
          </a:p>
        </p:txBody>
      </p:sp>
      <p:sp>
        <p:nvSpPr>
          <p:cNvPr id="6" name="Text Placeholder 11"/>
          <p:cNvSpPr>
            <a:spLocks noGrp="1"/>
          </p:cNvSpPr>
          <p:nvPr>
            <p:ph type="body" sz="quarter" idx="13" hasCustomPrompt="1"/>
          </p:nvPr>
        </p:nvSpPr>
        <p:spPr>
          <a:xfrm>
            <a:off x="666307" y="5130307"/>
            <a:ext cx="5415515"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76818980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apa Branca BP co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7" name="Title 1"/>
          <p:cNvSpPr>
            <a:spLocks noGrp="1"/>
          </p:cNvSpPr>
          <p:nvPr>
            <p:ph type="title" hasCustomPrompt="1"/>
          </p:nvPr>
        </p:nvSpPr>
        <p:spPr>
          <a:xfrm>
            <a:off x="666307" y="3671773"/>
            <a:ext cx="5415515" cy="693919"/>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Insira</a:t>
            </a:r>
            <a:r>
              <a:rPr lang="en-US" dirty="0" smtClean="0"/>
              <a:t> o </a:t>
            </a:r>
            <a:r>
              <a:rPr lang="en-US" dirty="0" err="1" smtClean="0"/>
              <a:t>título</a:t>
            </a:r>
            <a:r>
              <a:rPr lang="en-US" dirty="0" smtClean="0"/>
              <a:t/>
            </a:r>
            <a:br>
              <a:rPr lang="en-US" dirty="0" smtClean="0"/>
            </a:br>
            <a:r>
              <a:rPr lang="en-US" dirty="0" err="1" smtClean="0"/>
              <a:t>até</a:t>
            </a:r>
            <a:r>
              <a:rPr lang="en-US" dirty="0" smtClean="0"/>
              <a:t> </a:t>
            </a:r>
            <a:r>
              <a:rPr lang="en-US" dirty="0" err="1" smtClean="0"/>
              <a:t>dua</a:t>
            </a:r>
            <a:r>
              <a:rPr lang="en-US" dirty="0" smtClean="0"/>
              <a:t> </a:t>
            </a:r>
            <a:r>
              <a:rPr lang="en-US" dirty="0" err="1" smtClean="0"/>
              <a:t>linhas</a:t>
            </a:r>
            <a:endParaRPr lang="en-US" dirty="0"/>
          </a:p>
        </p:txBody>
      </p:sp>
      <p:sp>
        <p:nvSpPr>
          <p:cNvPr id="8" name="Text Placeholder 11"/>
          <p:cNvSpPr>
            <a:spLocks noGrp="1"/>
          </p:cNvSpPr>
          <p:nvPr>
            <p:ph type="body" sz="quarter" idx="13" hasCustomPrompt="1"/>
          </p:nvPr>
        </p:nvSpPr>
        <p:spPr>
          <a:xfrm>
            <a:off x="666307" y="5130307"/>
            <a:ext cx="5415515" cy="506888"/>
          </a:xfrm>
          <a:prstGeom prst="rect">
            <a:avLst/>
          </a:prstGeom>
        </p:spPr>
        <p:txBody>
          <a:bodyPr vert="horz" lIns="162617" tIns="81308" rIns="162617" bIns="81308"/>
          <a:lstStyle>
            <a:lvl1pPr marL="0" indent="0">
              <a:buNone/>
              <a:defRPr sz="2133" b="0" i="0" baseline="0">
                <a:solidFill>
                  <a:srgbClr val="5F5F5F"/>
                </a:solidFill>
                <a:latin typeface="Verdana" charset="0"/>
                <a:ea typeface="Verdana" charset="0"/>
                <a:cs typeface="Verdana" charset="0"/>
              </a:defRPr>
            </a:lvl1pPr>
          </a:lstStyle>
          <a:p>
            <a:pPr lvl="0"/>
            <a:r>
              <a:rPr lang="en-US" dirty="0" err="1" smtClean="0"/>
              <a:t>Subtítulo</a:t>
            </a:r>
            <a:endParaRPr lang="en-US" dirty="0" smtClean="0"/>
          </a:p>
        </p:txBody>
      </p:sp>
      <p:sp>
        <p:nvSpPr>
          <p:cNvPr id="5"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4810829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lide Sumário Rox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7" y="1671181"/>
            <a:ext cx="5415515" cy="506888"/>
          </a:xfrm>
          <a:prstGeom prst="rect">
            <a:avLst/>
          </a:prstGeom>
        </p:spPr>
        <p:txBody>
          <a:bodyPr vert="horz" lIns="162617" tIns="81308" rIns="162617" bIns="81308"/>
          <a:lstStyle>
            <a:lvl1pPr marL="457189" indent="-457189">
              <a:lnSpc>
                <a:spcPct val="150000"/>
              </a:lnSpc>
              <a:buClr>
                <a:srgbClr val="F37053"/>
              </a:buClr>
              <a:buSzPct val="200000"/>
              <a:buFont typeface="+mj-lt"/>
              <a:buAutoNum type="arabicPeriod"/>
              <a:defRPr sz="2133"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endParaRPr lang="en-US" dirty="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08368013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lide Sumário Laranj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7" y="1671181"/>
            <a:ext cx="5415515" cy="506888"/>
          </a:xfrm>
          <a:prstGeom prst="rect">
            <a:avLst/>
          </a:prstGeom>
        </p:spPr>
        <p:txBody>
          <a:bodyPr vert="horz" lIns="162617" tIns="81308" rIns="162617" bIns="81308"/>
          <a:lstStyle>
            <a:lvl1pPr marL="457189" indent="-457189">
              <a:lnSpc>
                <a:spcPct val="150000"/>
              </a:lnSpc>
              <a:buClr>
                <a:srgbClr val="55489D"/>
              </a:buClr>
              <a:buSzPct val="200000"/>
              <a:buFont typeface="+mj-lt"/>
              <a:buAutoNum type="arabicPeriod"/>
              <a:defRPr sz="2133"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endParaRPr lang="en-US" dirty="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14361863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pa subcap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305413" cy="6920929"/>
          </a:xfrm>
          <a:prstGeom prst="rect">
            <a:avLst/>
          </a:prstGeom>
        </p:spPr>
      </p:pic>
      <p:sp>
        <p:nvSpPr>
          <p:cNvPr id="5" name="Title 1"/>
          <p:cNvSpPr>
            <a:spLocks noGrp="1"/>
          </p:cNvSpPr>
          <p:nvPr>
            <p:ph type="title" hasCustomPrompt="1"/>
          </p:nvPr>
        </p:nvSpPr>
        <p:spPr>
          <a:xfrm>
            <a:off x="3398065" y="2471227"/>
            <a:ext cx="5816819"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3" hasCustomPrompt="1"/>
          </p:nvPr>
        </p:nvSpPr>
        <p:spPr>
          <a:xfrm>
            <a:off x="3398065" y="3256104"/>
            <a:ext cx="5816819"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89301788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pa subcapítulo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305413" cy="6920929"/>
          </a:xfrm>
          <a:prstGeom prst="rect">
            <a:avLst/>
          </a:prstGeom>
        </p:spPr>
      </p:pic>
      <p:sp>
        <p:nvSpPr>
          <p:cNvPr id="6" name="Title 1"/>
          <p:cNvSpPr>
            <a:spLocks noGrp="1"/>
          </p:cNvSpPr>
          <p:nvPr>
            <p:ph type="title" hasCustomPrompt="1"/>
          </p:nvPr>
        </p:nvSpPr>
        <p:spPr>
          <a:xfrm>
            <a:off x="2008744" y="2975435"/>
            <a:ext cx="5816819"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2008744" y="3760312"/>
            <a:ext cx="5816819"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45043840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apa subcapítulo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305415" cy="6920931"/>
          </a:xfrm>
          <a:prstGeom prst="rect">
            <a:avLst/>
          </a:prstGeom>
        </p:spPr>
      </p:pic>
      <p:sp>
        <p:nvSpPr>
          <p:cNvPr id="6" name="Title 1"/>
          <p:cNvSpPr>
            <a:spLocks noGrp="1"/>
          </p:cNvSpPr>
          <p:nvPr>
            <p:ph type="title" hasCustomPrompt="1"/>
          </p:nvPr>
        </p:nvSpPr>
        <p:spPr>
          <a:xfrm>
            <a:off x="4418789" y="2833668"/>
            <a:ext cx="6582364"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4418789" y="3618545"/>
            <a:ext cx="6582364"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67835513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apa subcapítulo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91237" cy="6912957"/>
          </a:xfrm>
          <a:prstGeom prst="rect">
            <a:avLst/>
          </a:prstGeom>
        </p:spPr>
      </p:pic>
      <p:sp>
        <p:nvSpPr>
          <p:cNvPr id="6" name="Title 1"/>
          <p:cNvSpPr>
            <a:spLocks noGrp="1"/>
          </p:cNvSpPr>
          <p:nvPr>
            <p:ph type="title" hasCustomPrompt="1"/>
          </p:nvPr>
        </p:nvSpPr>
        <p:spPr>
          <a:xfrm>
            <a:off x="1034903" y="2762784"/>
            <a:ext cx="6422064"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1034903" y="3547661"/>
            <a:ext cx="6422064"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35104859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staque Laranj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Title 1"/>
          <p:cNvSpPr>
            <a:spLocks noGrp="1"/>
          </p:cNvSpPr>
          <p:nvPr>
            <p:ph type="title" hasCustomPrompt="1"/>
          </p:nvPr>
        </p:nvSpPr>
        <p:spPr>
          <a:xfrm>
            <a:off x="1002195" y="2734431"/>
            <a:ext cx="8056744" cy="1135821"/>
          </a:xfrm>
          <a:prstGeom prst="rect">
            <a:avLst/>
          </a:prstGeom>
        </p:spPr>
        <p:txBody>
          <a:bodyPr lIns="162617" tIns="81308" rIns="162617" bIns="81308"/>
          <a:lstStyle>
            <a:lvl1pPr algn="l">
              <a:defRPr sz="6400"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6"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49207356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aranja Um Texto Fundo Cor">
    <p:bg>
      <p:bgPr>
        <a:solidFill>
          <a:srgbClr val="F3705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9"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84220334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aranj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522859"/>
            <a:ext cx="9768175" cy="556623"/>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307736"/>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44371443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aranj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55489D"/>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9211479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aranj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96348039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ranj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Open Sans Light" charset="0"/>
                <a:ea typeface="Open Sans Light" charset="0"/>
                <a:cs typeface="Open Sans Light"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5306250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staque Rox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Title 1"/>
          <p:cNvSpPr>
            <a:spLocks noGrp="1"/>
          </p:cNvSpPr>
          <p:nvPr>
            <p:ph type="title" hasCustomPrompt="1"/>
          </p:nvPr>
        </p:nvSpPr>
        <p:spPr>
          <a:xfrm>
            <a:off x="1002195" y="2734431"/>
            <a:ext cx="8056744" cy="1135821"/>
          </a:xfrm>
          <a:prstGeom prst="rect">
            <a:avLst/>
          </a:prstGeom>
        </p:spPr>
        <p:txBody>
          <a:bodyPr lIns="162617" tIns="81308" rIns="162617" bIns="81308"/>
          <a:lstStyle>
            <a:lvl1pPr algn="l">
              <a:defRPr sz="6400"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6"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60555248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Roxo Um Texto Fundo Cor">
    <p:bg>
      <p:bgPr>
        <a:solidFill>
          <a:srgbClr val="55489D"/>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401766574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Roxo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1402881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oxo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37053"/>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93311179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Roxo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01147967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Roxo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1569599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zul Um Texto Fundo Cor">
    <p:bg>
      <p:bgPr>
        <a:solidFill>
          <a:srgbClr val="3384C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4972586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zul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684698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zul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3384C5"/>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84961571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zul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94189347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zul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65272441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Verde Um Texto Fundo Cor">
    <p:bg>
      <p:bgPr>
        <a:solidFill>
          <a:srgbClr val="6AC07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33995319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erde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15286591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erde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6AC07A"/>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60723553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erde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2"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89677795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erde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52499605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erde Agua Um Texto Fundo Cor">
    <p:bg>
      <p:bgPr>
        <a:solidFill>
          <a:srgbClr val="34B6B9"/>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93950658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erde Agu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9620430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erde Agu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34B6B9"/>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84334583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erde agu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66488784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erde Agu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22155737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marelo Um Texto Fundo Cor">
    <p:bg>
      <p:bgPr>
        <a:solidFill>
          <a:srgbClr val="FFCA0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20561805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marelo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84868553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marelo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FCA05"/>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83779680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marelo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30171974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Amarelo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74369036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Rosa Um Texto Fundo Cor">
    <p:bg>
      <p:bgPr>
        <a:solidFill>
          <a:srgbClr val="F0587D"/>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65330159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Ros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6819374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Ros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0587D"/>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094921657"/>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Ros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98213181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Ros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45478486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Capa/Final Degrade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3"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71300055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49640" y="6356352"/>
            <a:ext cx="2849880" cy="365125"/>
          </a:xfrm>
          <a:prstGeom prst="rect">
            <a:avLst/>
          </a:prstGeom>
        </p:spPr>
        <p:txBody>
          <a:bodyPr/>
          <a:lstStyle/>
          <a:p>
            <a:pPr defTabSz="1172232"/>
            <a:fld id="{4F973ADE-6AF9-47F3-9783-D7C87AABA82F}" type="datetimeFigureOut">
              <a:rPr lang="pt-BR" sz="2308" smtClean="0">
                <a:solidFill>
                  <a:srgbClr val="FEFDFF"/>
                </a:solidFill>
              </a:rPr>
              <a:pPr defTabSz="1172232"/>
              <a:t>06/01/2022</a:t>
            </a:fld>
            <a:endParaRPr lang="pt-BR" sz="2308">
              <a:solidFill>
                <a:srgbClr val="FEFDFF"/>
              </a:solidFill>
            </a:endParaRPr>
          </a:p>
        </p:txBody>
      </p:sp>
      <p:sp>
        <p:nvSpPr>
          <p:cNvPr id="3" name="Footer Placeholder 2"/>
          <p:cNvSpPr>
            <a:spLocks noGrp="1"/>
          </p:cNvSpPr>
          <p:nvPr>
            <p:ph type="ftr" sz="quarter" idx="11"/>
          </p:nvPr>
        </p:nvSpPr>
        <p:spPr>
          <a:xfrm>
            <a:off x="792480" y="6355847"/>
            <a:ext cx="7574280" cy="365125"/>
          </a:xfrm>
          <a:prstGeom prst="rect">
            <a:avLst/>
          </a:prstGeom>
        </p:spPr>
        <p:txBody>
          <a:bodyPr/>
          <a:lstStyle/>
          <a:p>
            <a:pPr defTabSz="1172232"/>
            <a:endParaRPr lang="pt-BR" sz="2308">
              <a:solidFill>
                <a:srgbClr val="FEFDFF"/>
              </a:solidFill>
            </a:endParaRPr>
          </a:p>
        </p:txBody>
      </p:sp>
      <p:sp>
        <p:nvSpPr>
          <p:cNvPr id="4" name="Slide Number Placeholder 3"/>
          <p:cNvSpPr>
            <a:spLocks noGrp="1"/>
          </p:cNvSpPr>
          <p:nvPr>
            <p:ph type="sldNum" sz="quarter" idx="12"/>
          </p:nvPr>
        </p:nvSpPr>
        <p:spPr>
          <a:xfrm>
            <a:off x="8763000" y="381002"/>
            <a:ext cx="2636520" cy="365125"/>
          </a:xfrm>
          <a:prstGeom prst="rect">
            <a:avLst/>
          </a:prstGeom>
        </p:spPr>
        <p:txBody>
          <a:bodyPr/>
          <a:lstStyle/>
          <a:p>
            <a:pPr defTabSz="1172232"/>
            <a:fld id="{E97CAD8D-06C0-4139-8C3F-2611E27108D5}" type="slidenum">
              <a:rPr lang="pt-BR" sz="2308" smtClean="0">
                <a:solidFill>
                  <a:srgbClr val="FEFDFF"/>
                </a:solidFill>
              </a:rPr>
              <a:pPr defTabSz="1172232"/>
              <a:t>‹nº›</a:t>
            </a:fld>
            <a:endParaRPr lang="pt-BR" sz="2308">
              <a:solidFill>
                <a:srgbClr val="FEFDFF"/>
              </a:solidFill>
            </a:endParaRPr>
          </a:p>
        </p:txBody>
      </p:sp>
    </p:spTree>
    <p:extLst>
      <p:ext uri="{BB962C8B-B14F-4D97-AF65-F5344CB8AC3E}">
        <p14:creationId xmlns:p14="http://schemas.microsoft.com/office/powerpoint/2010/main" val="34469271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6"/>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eaLnBrk="0" fontAlgn="base" hangingPunct="0">
              <a:spcBef>
                <a:spcPct val="0"/>
              </a:spcBef>
              <a:spcAft>
                <a:spcPct val="0"/>
              </a:spcAft>
            </a:pPr>
            <a:endParaRPr lang="pt-BR" sz="1800" b="1" dirty="0">
              <a:solidFill>
                <a:srgbClr val="FFFFFF"/>
              </a:solidFill>
            </a:endParaRPr>
          </a:p>
        </p:txBody>
      </p:sp>
      <p:sp>
        <p:nvSpPr>
          <p:cNvPr id="104450"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pt-BR" altLang="pt-BR" noProof="0"/>
              <a:t>Clique para editar o estilo do título mestre</a:t>
            </a:r>
          </a:p>
        </p:txBody>
      </p:sp>
      <p:sp>
        <p:nvSpPr>
          <p:cNvPr id="10445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pt-BR" altLang="pt-BR" noProof="0"/>
              <a:t>Clique para editar o estilo do subtítulo mestre</a:t>
            </a:r>
          </a:p>
        </p:txBody>
      </p:sp>
      <p:sp>
        <p:nvSpPr>
          <p:cNvPr id="5" name="Rectangle 5"/>
          <p:cNvSpPr>
            <a:spLocks noGrp="1" noChangeArrowheads="1"/>
          </p:cNvSpPr>
          <p:nvPr>
            <p:ph type="ftr" sz="quarter" idx="10"/>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F999BAD9-F641-4F78-9035-E0340324B024}" type="slidenum">
              <a:rPr lang="pt-BR" altLang="pt-BR">
                <a:solidFill>
                  <a:srgbClr val="FFFFFF"/>
                </a:solidFill>
              </a:rPr>
              <a:pPr>
                <a:defRPr/>
              </a:pPr>
              <a:t>‹nº›</a:t>
            </a:fld>
            <a:endParaRPr lang="pt-BR" altLang="pt-BR" dirty="0">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pt-BR" altLang="pt-BR" dirty="0">
              <a:solidFill>
                <a:srgbClr val="FFFFFF"/>
              </a:solidFill>
            </a:endParaRPr>
          </a:p>
        </p:txBody>
      </p:sp>
    </p:spTree>
    <p:extLst>
      <p:ext uri="{BB962C8B-B14F-4D97-AF65-F5344CB8AC3E}">
        <p14:creationId xmlns:p14="http://schemas.microsoft.com/office/powerpoint/2010/main" val="1526800977"/>
      </p:ext>
    </p:extLst>
  </p:cSld>
  <p:clrMapOvr>
    <a:masterClrMapping/>
  </p:clrMapOvr>
  <p:transition spd="med">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9B016A-8056-4BF9-9537-3A83FA841498}"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1953587786"/>
      </p:ext>
    </p:extLst>
  </p:cSld>
  <p:clrMapOvr>
    <a:masterClrMapping/>
  </p:clrMapOvr>
  <p:transition spd="med">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E8CBEE6-702C-487C-BDDA-36AC951071D0}"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5389686"/>
      </p:ext>
    </p:extLst>
  </p:cSld>
  <p:clrMapOvr>
    <a:masterClrMapping/>
  </p:clrMapOvr>
  <p:transition spd="med">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6"/>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D5392C4A-D351-4BC5-B95C-BFE457BBA4BD}"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4161119823"/>
      </p:ext>
    </p:extLst>
  </p:cSld>
  <p:clrMapOvr>
    <a:masterClrMapping/>
  </p:clrMapOvr>
  <p:transition spd="med">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9" name="Rectangle 6"/>
          <p:cNvSpPr>
            <a:spLocks noGrp="1" noChangeArrowheads="1"/>
          </p:cNvSpPr>
          <p:nvPr>
            <p:ph type="sldNum" sz="quarter" idx="12"/>
          </p:nvPr>
        </p:nvSpPr>
        <p:spPr/>
        <p:txBody>
          <a:bodyPr/>
          <a:lstStyle>
            <a:lvl1pPr>
              <a:defRPr/>
            </a:lvl1pPr>
          </a:lstStyle>
          <a:p>
            <a:pPr>
              <a:defRPr/>
            </a:pPr>
            <a:fld id="{B2BAE744-7BCE-48E4-8328-29B6548A8A2B}"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403186120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t-BR" smtClean="0"/>
              <a:t>Clique para editar o título mestre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D6D6F75-30D5-40E1-917D-ABD2038A7BFF}"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2495220252"/>
      </p:ext>
    </p:extLst>
  </p:cSld>
  <p:clrMapOvr>
    <a:masterClrMapping/>
  </p:clrMapOvr>
  <p:transition spd="med">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46703C1-8C24-423A-B7F0-9253A063EA92}"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1698474176"/>
      </p:ext>
    </p:extLst>
  </p:cSld>
  <p:clrMapOvr>
    <a:masterClrMapping/>
  </p:clrMapOvr>
  <p:transition spd="med">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F633F092-4948-4A06-9ADC-6DA7CB7A8F18}"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3315842621"/>
      </p:ext>
    </p:extLst>
  </p:cSld>
  <p:clrMapOvr>
    <a:masterClrMapping/>
  </p:clrMapOvr>
  <p:transition spd="med">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pt-BR" noProof="0" dirty="0"/>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4ABD04F0-D544-4AC2-A586-7C7FCC9F8226}"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3367031726"/>
      </p:ext>
    </p:extLst>
  </p:cSld>
  <p:clrMapOvr>
    <a:masterClrMapping/>
  </p:clrMapOvr>
  <p:transition spd="med">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FBD1C26-AA1D-4373-93D1-F6D6DD83CC31}"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2097704809"/>
      </p:ext>
    </p:extLst>
  </p:cSld>
  <p:clrMapOvr>
    <a:masterClrMapping/>
  </p:clrMapOvr>
  <p:transition spd="med">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1"/>
            <a:ext cx="2743200" cy="5727700"/>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609600" y="292101"/>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E8947BD-AAAD-4A52-8878-55AC14ACE72F}"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41626076"/>
      </p:ext>
    </p:extLst>
  </p:cSld>
  <p:clrMapOvr>
    <a:masterClrMapping/>
  </p:clrMapOvr>
  <p:transition spd="med">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pt-BR"/>
              <a:t>Clique para editar o estilo do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395670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289683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3"/>
            <a:ext cx="10363200" cy="1362075"/>
          </a:xfrm>
        </p:spPr>
        <p:txBody>
          <a:bodyPr anchor="t"/>
          <a:lstStyle>
            <a:lvl1pPr algn="l">
              <a:defRPr sz="3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249775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9383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pa/Final Degrade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75139212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480121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578469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300331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0"/>
            <a:ext cx="4011084" cy="1162050"/>
          </a:xfrm>
        </p:spPr>
        <p:txBody>
          <a:bodyPr anchor="b"/>
          <a:lstStyle>
            <a:lvl1pPr algn="l">
              <a:defRPr sz="1500" b="1"/>
            </a:lvl1pPr>
          </a:lstStyle>
          <a:p>
            <a:r>
              <a:rPr lang="pt-BR"/>
              <a:t>Clique para editar o estilo do título mestre</a:t>
            </a:r>
          </a:p>
        </p:txBody>
      </p:sp>
      <p:sp>
        <p:nvSpPr>
          <p:cNvPr id="3" name="Espaço Reservado para Conteúdo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070060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15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020807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622191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41"/>
            <a:ext cx="27432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41"/>
            <a:ext cx="8026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1A08D5D-AC39-49C1-B22C-A0AF240874F0}"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914B526-74C0-425B-B1AF-38F18C948A43}"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667306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Capa Degrade BP com título">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itle 1"/>
          <p:cNvSpPr>
            <a:spLocks noGrp="1"/>
          </p:cNvSpPr>
          <p:nvPr>
            <p:ph type="title"/>
          </p:nvPr>
        </p:nvSpPr>
        <p:spPr>
          <a:xfrm>
            <a:off x="666308" y="3671776"/>
            <a:ext cx="5415515" cy="693919"/>
          </a:xfrm>
          <a:prstGeom prst="rect">
            <a:avLst/>
          </a:prstGeom>
        </p:spPr>
        <p:txBody>
          <a:bodyPr lIns="162617" tIns="81308" rIns="162617" bIns="81308"/>
          <a:lstStyle>
            <a:lvl1pPr algn="l">
              <a:defRPr sz="2100" b="1" i="0">
                <a:solidFill>
                  <a:schemeClr val="bg1"/>
                </a:solidFill>
                <a:latin typeface="Open Sans" charset="0"/>
                <a:ea typeface="Open Sans" charset="0"/>
                <a:cs typeface="Open Sans" charset="0"/>
              </a:defRPr>
            </a:lvl1pPr>
          </a:lstStyle>
          <a:p>
            <a:r>
              <a:rPr lang="pt-BR"/>
              <a:t>Clique para editar o estilo do título mestre</a:t>
            </a:r>
            <a:endParaRPr lang="en-US" dirty="0"/>
          </a:p>
        </p:txBody>
      </p:sp>
      <p:sp>
        <p:nvSpPr>
          <p:cNvPr id="6" name="Text Placeholder 11"/>
          <p:cNvSpPr>
            <a:spLocks noGrp="1"/>
          </p:cNvSpPr>
          <p:nvPr>
            <p:ph type="body" sz="quarter" idx="13"/>
          </p:nvPr>
        </p:nvSpPr>
        <p:spPr>
          <a:xfrm>
            <a:off x="666308" y="5130307"/>
            <a:ext cx="5415515" cy="506888"/>
          </a:xfrm>
          <a:prstGeom prst="rect">
            <a:avLst/>
          </a:prstGeom>
        </p:spPr>
        <p:txBody>
          <a:bodyPr vert="horz" lIns="162617" tIns="81308" rIns="162617" bIns="81308"/>
          <a:lstStyle>
            <a:lvl1pPr marL="0" indent="0">
              <a:buNone/>
              <a:defRPr sz="1200" b="0" i="0" baseline="0">
                <a:solidFill>
                  <a:schemeClr val="bg1"/>
                </a:solidFill>
                <a:latin typeface="Open Sans Light" charset="0"/>
                <a:ea typeface="Open Sans Light" charset="0"/>
                <a:cs typeface="Open Sans Light" charset="0"/>
              </a:defRPr>
            </a:lvl1pPr>
          </a:lstStyle>
          <a:p>
            <a:pPr lvl="0"/>
            <a:r>
              <a:rPr lang="pt-BR"/>
              <a:t>Clique para editar os estilos do texto mestre</a:t>
            </a:r>
          </a:p>
        </p:txBody>
      </p:sp>
    </p:spTree>
    <p:extLst>
      <p:ext uri="{BB962C8B-B14F-4D97-AF65-F5344CB8AC3E}">
        <p14:creationId xmlns:p14="http://schemas.microsoft.com/office/powerpoint/2010/main" val="41884787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6"/>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0" fontAlgn="base" hangingPunct="0">
              <a:spcBef>
                <a:spcPct val="0"/>
              </a:spcBef>
              <a:spcAft>
                <a:spcPct val="0"/>
              </a:spcAft>
            </a:pPr>
            <a:endParaRPr lang="pt-BR" sz="1350" b="1" dirty="0">
              <a:solidFill>
                <a:srgbClr val="FFFFFF"/>
              </a:solidFill>
            </a:endParaRPr>
          </a:p>
        </p:txBody>
      </p:sp>
      <p:sp>
        <p:nvSpPr>
          <p:cNvPr id="104450" name="Rectangle 2"/>
          <p:cNvSpPr>
            <a:spLocks noGrp="1" noChangeArrowheads="1"/>
          </p:cNvSpPr>
          <p:nvPr>
            <p:ph type="ctrTitle" sz="quarter"/>
          </p:nvPr>
        </p:nvSpPr>
        <p:spPr>
          <a:xfrm>
            <a:off x="914400" y="1997078"/>
            <a:ext cx="10363200" cy="1431925"/>
          </a:xfrm>
        </p:spPr>
        <p:txBody>
          <a:bodyPr anchor="b" anchorCtr="1"/>
          <a:lstStyle>
            <a:lvl1pPr algn="ctr">
              <a:defRPr/>
            </a:lvl1pPr>
          </a:lstStyle>
          <a:p>
            <a:pPr lvl="0"/>
            <a:r>
              <a:rPr lang="pt-BR" altLang="pt-BR" noProof="0"/>
              <a:t>Clique para editar o estilo do título mestre</a:t>
            </a:r>
          </a:p>
        </p:txBody>
      </p:sp>
      <p:sp>
        <p:nvSpPr>
          <p:cNvPr id="10445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pt-BR" altLang="pt-BR" noProof="0"/>
              <a:t>Clique para editar o estilo do subtítulo mestre</a:t>
            </a:r>
          </a:p>
        </p:txBody>
      </p:sp>
      <p:sp>
        <p:nvSpPr>
          <p:cNvPr id="5" name="Rectangle 5"/>
          <p:cNvSpPr>
            <a:spLocks noGrp="1" noChangeArrowheads="1"/>
          </p:cNvSpPr>
          <p:nvPr>
            <p:ph type="ftr" sz="quarter" idx="10"/>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F999BAD9-F641-4F78-9035-E0340324B024}" type="slidenum">
              <a:rPr lang="pt-BR" altLang="pt-BR">
                <a:solidFill>
                  <a:srgbClr val="FFFFFF"/>
                </a:solidFill>
              </a:rPr>
              <a:pPr>
                <a:defRPr/>
              </a:pPr>
              <a:t>‹nº›</a:t>
            </a:fld>
            <a:endParaRPr lang="pt-BR" altLang="pt-BR" dirty="0">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pt-BR" altLang="pt-BR" dirty="0">
              <a:solidFill>
                <a:srgbClr val="FFFFFF"/>
              </a:solidFill>
            </a:endParaRPr>
          </a:p>
        </p:txBody>
      </p:sp>
    </p:spTree>
    <p:extLst>
      <p:ext uri="{BB962C8B-B14F-4D97-AF65-F5344CB8AC3E}">
        <p14:creationId xmlns:p14="http://schemas.microsoft.com/office/powerpoint/2010/main" val="1037061073"/>
      </p:ext>
    </p:extLst>
  </p:cSld>
  <p:clrMapOvr>
    <a:masterClrMapping/>
  </p:clrMapOvr>
  <p:transition spd="med">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9B016A-8056-4BF9-9537-3A83FA841498}"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2786476010"/>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pa/Final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3"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461302980"/>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pt-BR"/>
          </a:p>
        </p:txBody>
      </p:sp>
      <p:sp>
        <p:nvSpPr>
          <p:cNvPr id="3" name="Text Placeholder 2"/>
          <p:cNvSpPr>
            <a:spLocks noGrp="1"/>
          </p:cNvSpPr>
          <p:nvPr>
            <p:ph type="body" idx="1"/>
          </p:nvPr>
        </p:nvSpPr>
        <p:spPr>
          <a:xfrm>
            <a:off x="831851" y="4589466"/>
            <a:ext cx="10515600" cy="1500187"/>
          </a:xfr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E8CBEE6-702C-487C-BDDA-36AC951071D0}"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3044828933"/>
      </p:ext>
    </p:extLst>
  </p:cSld>
  <p:clrMapOvr>
    <a:masterClrMapping/>
  </p:clrMapOvr>
  <p:transition spd="med">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6"/>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D5392C4A-D351-4BC5-B95C-BFE457BBA4BD}"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797670421"/>
      </p:ext>
    </p:extLst>
  </p:cSld>
  <p:clrMapOvr>
    <a:masterClrMapping/>
  </p:clrMapOvr>
  <p:transition spd="med">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7"/>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9" name="Rectangle 6"/>
          <p:cNvSpPr>
            <a:spLocks noGrp="1" noChangeArrowheads="1"/>
          </p:cNvSpPr>
          <p:nvPr>
            <p:ph type="sldNum" sz="quarter" idx="12"/>
          </p:nvPr>
        </p:nvSpPr>
        <p:spPr/>
        <p:txBody>
          <a:bodyPr/>
          <a:lstStyle>
            <a:lvl1pPr>
              <a:defRPr/>
            </a:lvl1pPr>
          </a:lstStyle>
          <a:p>
            <a:pPr>
              <a:defRPr/>
            </a:pPr>
            <a:fld id="{B2BAE744-7BCE-48E4-8328-29B6548A8A2B}"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1143247582"/>
      </p:ext>
    </p:extLst>
  </p:cSld>
  <p:clrMapOvr>
    <a:masterClrMapping/>
  </p:clrMapOvr>
  <p:transition spd="med">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D6D6F75-30D5-40E1-917D-ABD2038A7BFF}"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4164921300"/>
      </p:ext>
    </p:extLst>
  </p:cSld>
  <p:clrMapOvr>
    <a:masterClrMapping/>
  </p:clrMapOvr>
  <p:transition spd="med">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46703C1-8C24-423A-B7F0-9253A063EA92}"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3537071952"/>
      </p:ext>
    </p:extLst>
  </p:cSld>
  <p:clrMapOvr>
    <a:masterClrMapping/>
  </p:clrMapOvr>
  <p:transition spd="med">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a:t>Click to edit Master title style</a:t>
            </a:r>
            <a:endParaRPr lang="pt-BR"/>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40321" y="2057401"/>
            <a:ext cx="393276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F633F092-4948-4A06-9ADC-6DA7CB7A8F18}"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2867053487"/>
      </p:ext>
    </p:extLst>
  </p:cSld>
  <p:clrMapOvr>
    <a:masterClrMapping/>
  </p:clrMapOvr>
  <p:transition spd="med">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a:t>Click to edit Master title style</a:t>
            </a:r>
            <a:endParaRPr lang="pt-BR"/>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pt-BR" noProof="0" dirty="0"/>
          </a:p>
        </p:txBody>
      </p:sp>
      <p:sp>
        <p:nvSpPr>
          <p:cNvPr id="4" name="Text Placeholder 3"/>
          <p:cNvSpPr>
            <a:spLocks noGrp="1"/>
          </p:cNvSpPr>
          <p:nvPr>
            <p:ph type="body" sz="half" idx="2"/>
          </p:nvPr>
        </p:nvSpPr>
        <p:spPr>
          <a:xfrm>
            <a:off x="840321" y="2057401"/>
            <a:ext cx="393276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4ABD04F0-D544-4AC2-A586-7C7FCC9F8226}"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310496569"/>
      </p:ext>
    </p:extLst>
  </p:cSld>
  <p:clrMapOvr>
    <a:masterClrMapping/>
  </p:clrMapOvr>
  <p:transition spd="med">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FBD1C26-AA1D-4373-93D1-F6D6DD83CC31}"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2282743904"/>
      </p:ext>
    </p:extLst>
  </p:cSld>
  <p:clrMapOvr>
    <a:masterClrMapping/>
  </p:clrMapOvr>
  <p:transition spd="med">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1"/>
            <a:ext cx="2743200" cy="5727700"/>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609600" y="292101"/>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ltLang="pt-BR"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ltLang="pt-BR"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E8947BD-AAAD-4A52-8878-55AC14ACE72F}" type="slidenum">
              <a:rPr lang="pt-BR" altLang="pt-BR">
                <a:solidFill>
                  <a:srgbClr val="FFFFFF"/>
                </a:solidFill>
              </a:rPr>
              <a:pPr>
                <a:defRPr/>
              </a:pPr>
              <a:t>‹nº›</a:t>
            </a:fld>
            <a:endParaRPr lang="pt-BR" altLang="pt-BR" dirty="0">
              <a:solidFill>
                <a:srgbClr val="FFFFFF"/>
              </a:solidFill>
            </a:endParaRPr>
          </a:p>
        </p:txBody>
      </p:sp>
    </p:spTree>
    <p:extLst>
      <p:ext uri="{BB962C8B-B14F-4D97-AF65-F5344CB8AC3E}">
        <p14:creationId xmlns:p14="http://schemas.microsoft.com/office/powerpoint/2010/main" val="332518280"/>
      </p:ext>
    </p:extLst>
  </p:cSld>
  <p:clrMapOvr>
    <a:masterClrMapping/>
  </p:clrMapOvr>
  <p:transition spd="med">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7671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pa Degrade BP com títul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5" name="Title 1"/>
          <p:cNvSpPr>
            <a:spLocks noGrp="1"/>
          </p:cNvSpPr>
          <p:nvPr>
            <p:ph type="title" hasCustomPrompt="1"/>
          </p:nvPr>
        </p:nvSpPr>
        <p:spPr>
          <a:xfrm>
            <a:off x="666307" y="3671773"/>
            <a:ext cx="5415515" cy="693919"/>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Insira</a:t>
            </a:r>
            <a:r>
              <a:rPr lang="en-US" dirty="0" smtClean="0"/>
              <a:t> o </a:t>
            </a:r>
            <a:r>
              <a:rPr lang="en-US" dirty="0" err="1" smtClean="0"/>
              <a:t>título</a:t>
            </a:r>
            <a:r>
              <a:rPr lang="en-US" dirty="0" smtClean="0"/>
              <a:t/>
            </a:r>
            <a:br>
              <a:rPr lang="en-US" dirty="0" smtClean="0"/>
            </a:br>
            <a:r>
              <a:rPr lang="en-US" dirty="0" err="1" smtClean="0"/>
              <a:t>até</a:t>
            </a:r>
            <a:r>
              <a:rPr lang="en-US" dirty="0" smtClean="0"/>
              <a:t> </a:t>
            </a:r>
            <a:r>
              <a:rPr lang="en-US" dirty="0" err="1" smtClean="0"/>
              <a:t>dua</a:t>
            </a:r>
            <a:r>
              <a:rPr lang="en-US" dirty="0" smtClean="0"/>
              <a:t> </a:t>
            </a:r>
            <a:r>
              <a:rPr lang="en-US" dirty="0" err="1" smtClean="0"/>
              <a:t>linhas</a:t>
            </a:r>
            <a:endParaRPr lang="en-US" dirty="0"/>
          </a:p>
        </p:txBody>
      </p:sp>
      <p:sp>
        <p:nvSpPr>
          <p:cNvPr id="6" name="Text Placeholder 11"/>
          <p:cNvSpPr>
            <a:spLocks noGrp="1"/>
          </p:cNvSpPr>
          <p:nvPr>
            <p:ph type="body" sz="quarter" idx="13" hasCustomPrompt="1"/>
          </p:nvPr>
        </p:nvSpPr>
        <p:spPr>
          <a:xfrm>
            <a:off x="666307" y="5130307"/>
            <a:ext cx="5415515"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429240754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92913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89786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36399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170915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484995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034612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604067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3011474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963219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52803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pa Branca BP co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7" name="Title 1"/>
          <p:cNvSpPr>
            <a:spLocks noGrp="1"/>
          </p:cNvSpPr>
          <p:nvPr>
            <p:ph type="title" hasCustomPrompt="1"/>
          </p:nvPr>
        </p:nvSpPr>
        <p:spPr>
          <a:xfrm>
            <a:off x="666307" y="3671773"/>
            <a:ext cx="5415515" cy="693919"/>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Insira</a:t>
            </a:r>
            <a:r>
              <a:rPr lang="en-US" dirty="0" smtClean="0"/>
              <a:t> o </a:t>
            </a:r>
            <a:r>
              <a:rPr lang="en-US" dirty="0" err="1" smtClean="0"/>
              <a:t>título</a:t>
            </a:r>
            <a:r>
              <a:rPr lang="en-US" dirty="0" smtClean="0"/>
              <a:t/>
            </a:r>
            <a:br>
              <a:rPr lang="en-US" dirty="0" smtClean="0"/>
            </a:br>
            <a:r>
              <a:rPr lang="en-US" dirty="0" err="1" smtClean="0"/>
              <a:t>até</a:t>
            </a:r>
            <a:r>
              <a:rPr lang="en-US" dirty="0" smtClean="0"/>
              <a:t> </a:t>
            </a:r>
            <a:r>
              <a:rPr lang="en-US" dirty="0" err="1" smtClean="0"/>
              <a:t>dua</a:t>
            </a:r>
            <a:r>
              <a:rPr lang="en-US" dirty="0" smtClean="0"/>
              <a:t> </a:t>
            </a:r>
            <a:r>
              <a:rPr lang="en-US" dirty="0" err="1" smtClean="0"/>
              <a:t>linhas</a:t>
            </a:r>
            <a:endParaRPr lang="en-US" dirty="0"/>
          </a:p>
        </p:txBody>
      </p:sp>
      <p:sp>
        <p:nvSpPr>
          <p:cNvPr id="8" name="Text Placeholder 11"/>
          <p:cNvSpPr>
            <a:spLocks noGrp="1"/>
          </p:cNvSpPr>
          <p:nvPr>
            <p:ph type="body" sz="quarter" idx="13" hasCustomPrompt="1"/>
          </p:nvPr>
        </p:nvSpPr>
        <p:spPr>
          <a:xfrm>
            <a:off x="666307" y="5130307"/>
            <a:ext cx="5415515" cy="506888"/>
          </a:xfrm>
          <a:prstGeom prst="rect">
            <a:avLst/>
          </a:prstGeom>
        </p:spPr>
        <p:txBody>
          <a:bodyPr vert="horz" lIns="162617" tIns="81308" rIns="162617" bIns="81308"/>
          <a:lstStyle>
            <a:lvl1pPr marL="0" indent="0">
              <a:buNone/>
              <a:defRPr sz="2133" b="0" i="0" baseline="0">
                <a:solidFill>
                  <a:srgbClr val="5F5F5F"/>
                </a:solidFill>
                <a:latin typeface="Verdana" charset="0"/>
                <a:ea typeface="Verdana" charset="0"/>
                <a:cs typeface="Verdana" charset="0"/>
              </a:defRPr>
            </a:lvl1pPr>
          </a:lstStyle>
          <a:p>
            <a:pPr lvl="0"/>
            <a:r>
              <a:rPr lang="en-US" dirty="0" err="1" smtClean="0"/>
              <a:t>Subtítulo</a:t>
            </a:r>
            <a:endParaRPr lang="en-US" dirty="0" smtClean="0"/>
          </a:p>
        </p:txBody>
      </p:sp>
      <p:sp>
        <p:nvSpPr>
          <p:cNvPr id="5"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06650252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3" y="0"/>
            <a:ext cx="5460903" cy="6858000"/>
          </a:xfrm>
          <a:prstGeom prst="rect">
            <a:avLst/>
          </a:prstGeom>
          <a:noFill/>
          <a:ln>
            <a:noFill/>
          </a:ln>
        </p:spPr>
      </p:pic>
      <p:sp>
        <p:nvSpPr>
          <p:cNvPr id="11" name="Shape 11"/>
          <p:cNvSpPr txBox="1">
            <a:spLocks noGrp="1"/>
          </p:cNvSpPr>
          <p:nvPr>
            <p:ph type="ctrTitle"/>
          </p:nvPr>
        </p:nvSpPr>
        <p:spPr>
          <a:xfrm>
            <a:off x="4277500" y="4382967"/>
            <a:ext cx="7000400" cy="15464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8715147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6090569" y="0"/>
            <a:ext cx="6101433" cy="6858032"/>
          </a:xfrm>
          <a:prstGeom prst="rect">
            <a:avLst/>
          </a:prstGeom>
          <a:noFill/>
          <a:ln>
            <a:noFill/>
          </a:ln>
        </p:spPr>
      </p:pic>
      <p:sp>
        <p:nvSpPr>
          <p:cNvPr id="14" name="Shape 14"/>
          <p:cNvSpPr/>
          <p:nvPr/>
        </p:nvSpPr>
        <p:spPr>
          <a:xfrm>
            <a:off x="0" y="-200"/>
            <a:ext cx="7067600" cy="6858000"/>
          </a:xfrm>
          <a:prstGeom prst="rect">
            <a:avLst/>
          </a:prstGeom>
          <a:solidFill>
            <a:srgbClr val="FFFFFF"/>
          </a:solidFill>
          <a:ln>
            <a:noFill/>
          </a:ln>
        </p:spPr>
        <p:txBody>
          <a:bodyPr spcFirstLastPara="1" wrap="square" lIns="91425" tIns="91425" rIns="91425" bIns="91425" anchor="ctr" anchorCtr="0">
            <a:noAutofit/>
          </a:bodyPr>
          <a:lstStyle/>
          <a:p>
            <a:pPr defTabSz="914400"/>
            <a:endParaRPr sz="1800">
              <a:solidFill>
                <a:prstClr val="black"/>
              </a:solidFill>
            </a:endParaRPr>
          </a:p>
        </p:txBody>
      </p:sp>
      <p:sp>
        <p:nvSpPr>
          <p:cNvPr id="15" name="Shape 15"/>
          <p:cNvSpPr txBox="1">
            <a:spLocks noGrp="1"/>
          </p:cNvSpPr>
          <p:nvPr>
            <p:ph type="ctrTitle"/>
          </p:nvPr>
        </p:nvSpPr>
        <p:spPr>
          <a:xfrm>
            <a:off x="914400" y="3838333"/>
            <a:ext cx="5219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914400" y="5513939"/>
            <a:ext cx="5219600" cy="10464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extLst>
      <p:ext uri="{BB962C8B-B14F-4D97-AF65-F5344CB8AC3E}">
        <p14:creationId xmlns:p14="http://schemas.microsoft.com/office/powerpoint/2010/main" val="20718874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 name="Slide Number"/>
          <p:cNvSpPr txBox="1">
            <a:spLocks noGrp="1"/>
          </p:cNvSpPr>
          <p:nvPr>
            <p:ph type="sldNum" sz="quarter" idx="10"/>
          </p:nvPr>
        </p:nvSpPr>
        <p:spPr>
          <a:xfrm>
            <a:off x="5952069" y="6535738"/>
            <a:ext cx="283633" cy="233362"/>
          </a:xfrm>
        </p:spPr>
        <p:txBody>
          <a:bodyPr lIns="35718" tIns="35718" rIns="35718" bIns="35718" anchor="t"/>
          <a:lstStyle>
            <a:lvl1pPr defTabSz="307181">
              <a:defRPr sz="825" b="0">
                <a:solidFill>
                  <a:srgbClr val="000000"/>
                </a:solidFill>
                <a:latin typeface="Helvetica Neue Light"/>
                <a:ea typeface="Helvetica Neue Light"/>
                <a:cs typeface="Helvetica Neue Light"/>
                <a:sym typeface="Helvetica Neue Light"/>
              </a:defRPr>
            </a:lvl1pPr>
          </a:lstStyle>
          <a:p>
            <a:fld id="{19C0331F-B2B9-4272-A909-04440FD52A58}" type="slidenum">
              <a:rPr lang="pt-BR" altLang="pt-BR"/>
              <a:pPr/>
              <a:t>‹nº›</a:t>
            </a:fld>
            <a:endParaRPr lang="pt-BR" altLang="pt-BR"/>
          </a:p>
        </p:txBody>
      </p:sp>
    </p:spTree>
    <p:extLst>
      <p:ext uri="{BB962C8B-B14F-4D97-AF65-F5344CB8AC3E}">
        <p14:creationId xmlns:p14="http://schemas.microsoft.com/office/powerpoint/2010/main" val="3309182167"/>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1949046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35845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2075634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723238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87072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17428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87125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Sumário Rox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7" y="1671181"/>
            <a:ext cx="5415515" cy="506888"/>
          </a:xfrm>
          <a:prstGeom prst="rect">
            <a:avLst/>
          </a:prstGeom>
        </p:spPr>
        <p:txBody>
          <a:bodyPr vert="horz" lIns="162617" tIns="81308" rIns="162617" bIns="81308"/>
          <a:lstStyle>
            <a:lvl1pPr marL="457189" indent="-457189">
              <a:lnSpc>
                <a:spcPct val="150000"/>
              </a:lnSpc>
              <a:buClr>
                <a:srgbClr val="F37053"/>
              </a:buClr>
              <a:buSzPct val="200000"/>
              <a:buFont typeface="+mj-lt"/>
              <a:buAutoNum type="arabicPeriod"/>
              <a:defRPr sz="2133"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endParaRPr lang="en-US" dirty="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039202757"/>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903599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034134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091480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283783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3" y="0"/>
            <a:ext cx="5460903" cy="6858000"/>
          </a:xfrm>
          <a:prstGeom prst="rect">
            <a:avLst/>
          </a:prstGeom>
          <a:noFill/>
          <a:ln>
            <a:noFill/>
          </a:ln>
        </p:spPr>
      </p:pic>
      <p:sp>
        <p:nvSpPr>
          <p:cNvPr id="11" name="Shape 11"/>
          <p:cNvSpPr txBox="1">
            <a:spLocks noGrp="1"/>
          </p:cNvSpPr>
          <p:nvPr>
            <p:ph type="ctrTitle"/>
          </p:nvPr>
        </p:nvSpPr>
        <p:spPr>
          <a:xfrm>
            <a:off x="4277500" y="4382967"/>
            <a:ext cx="7000400" cy="15464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9231598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6090569" y="0"/>
            <a:ext cx="6101433" cy="6858032"/>
          </a:xfrm>
          <a:prstGeom prst="rect">
            <a:avLst/>
          </a:prstGeom>
          <a:noFill/>
          <a:ln>
            <a:noFill/>
          </a:ln>
        </p:spPr>
      </p:pic>
      <p:sp>
        <p:nvSpPr>
          <p:cNvPr id="14" name="Shape 14"/>
          <p:cNvSpPr/>
          <p:nvPr/>
        </p:nvSpPr>
        <p:spPr>
          <a:xfrm>
            <a:off x="0" y="-200"/>
            <a:ext cx="7067600" cy="6858000"/>
          </a:xfrm>
          <a:prstGeom prst="rect">
            <a:avLst/>
          </a:prstGeom>
          <a:solidFill>
            <a:srgbClr val="FFFFFF"/>
          </a:solidFill>
          <a:ln>
            <a:noFill/>
          </a:ln>
        </p:spPr>
        <p:txBody>
          <a:bodyPr spcFirstLastPara="1" wrap="square" lIns="91425" tIns="91425" rIns="91425" bIns="91425" anchor="ctr" anchorCtr="0">
            <a:noAutofit/>
          </a:bodyPr>
          <a:lstStyle/>
          <a:p>
            <a:pPr defTabSz="914400"/>
            <a:endParaRPr sz="1800">
              <a:solidFill>
                <a:prstClr val="black"/>
              </a:solidFill>
            </a:endParaRPr>
          </a:p>
        </p:txBody>
      </p:sp>
      <p:sp>
        <p:nvSpPr>
          <p:cNvPr id="15" name="Shape 15"/>
          <p:cNvSpPr txBox="1">
            <a:spLocks noGrp="1"/>
          </p:cNvSpPr>
          <p:nvPr>
            <p:ph type="ctrTitle"/>
          </p:nvPr>
        </p:nvSpPr>
        <p:spPr>
          <a:xfrm>
            <a:off x="914400" y="3838333"/>
            <a:ext cx="5219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914400" y="5513939"/>
            <a:ext cx="5219600" cy="10464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extLst>
      <p:ext uri="{BB962C8B-B14F-4D97-AF65-F5344CB8AC3E}">
        <p14:creationId xmlns:p14="http://schemas.microsoft.com/office/powerpoint/2010/main" val="30268453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855806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911922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7939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7401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Sumário Laranj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7" y="1671181"/>
            <a:ext cx="5415515" cy="506888"/>
          </a:xfrm>
          <a:prstGeom prst="rect">
            <a:avLst/>
          </a:prstGeom>
        </p:spPr>
        <p:txBody>
          <a:bodyPr vert="horz" lIns="162617" tIns="81308" rIns="162617" bIns="81308"/>
          <a:lstStyle>
            <a:lvl1pPr marL="457189" indent="-457189">
              <a:lnSpc>
                <a:spcPct val="150000"/>
              </a:lnSpc>
              <a:buClr>
                <a:srgbClr val="55489D"/>
              </a:buClr>
              <a:buSzPct val="200000"/>
              <a:buFont typeface="+mj-lt"/>
              <a:buAutoNum type="arabicPeriod"/>
              <a:defRPr sz="2133"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endParaRPr lang="en-US" dirty="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664215424"/>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1519527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326907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3443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29505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457595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64484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439518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749276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554293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15113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pa subcap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305413" cy="6920929"/>
          </a:xfrm>
          <a:prstGeom prst="rect">
            <a:avLst/>
          </a:prstGeom>
        </p:spPr>
      </p:pic>
      <p:sp>
        <p:nvSpPr>
          <p:cNvPr id="5" name="Title 1"/>
          <p:cNvSpPr>
            <a:spLocks noGrp="1"/>
          </p:cNvSpPr>
          <p:nvPr>
            <p:ph type="title" hasCustomPrompt="1"/>
          </p:nvPr>
        </p:nvSpPr>
        <p:spPr>
          <a:xfrm>
            <a:off x="3398065" y="2471227"/>
            <a:ext cx="5816819"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3" hasCustomPrompt="1"/>
          </p:nvPr>
        </p:nvSpPr>
        <p:spPr>
          <a:xfrm>
            <a:off x="3398065" y="3256104"/>
            <a:ext cx="5816819"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991648024"/>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0649318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92584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0067370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6784781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876595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190407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597506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345117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9"/>
            <a:ext cx="9144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2587585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37105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pa subcapítulo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305413" cy="6920929"/>
          </a:xfrm>
          <a:prstGeom prst="rect">
            <a:avLst/>
          </a:prstGeom>
        </p:spPr>
      </p:pic>
      <p:sp>
        <p:nvSpPr>
          <p:cNvPr id="6" name="Title 1"/>
          <p:cNvSpPr>
            <a:spLocks noGrp="1"/>
          </p:cNvSpPr>
          <p:nvPr>
            <p:ph type="title" hasCustomPrompt="1"/>
          </p:nvPr>
        </p:nvSpPr>
        <p:spPr>
          <a:xfrm>
            <a:off x="2008744" y="2975435"/>
            <a:ext cx="5816819"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2008744" y="3760312"/>
            <a:ext cx="5816819"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517464492"/>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2"/>
            <a:ext cx="105156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669395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536779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839789"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2"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2502872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3724991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592641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867150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8"/>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pt-BR"/>
          </a:p>
        </p:txBody>
      </p:sp>
      <p:sp>
        <p:nvSpPr>
          <p:cNvPr id="4" name="Espaço Reservado para Texto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44955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751119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8"/>
            <a:ext cx="2628900" cy="5811839"/>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2" y="365128"/>
            <a:ext cx="7734300" cy="581183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42C2326-5F09-42DF-A3E5-34D17BE15B77}"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B72562C-D293-43C5-8D44-8067FDFBEFC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4140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564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pa subcapítulo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305415" cy="6920931"/>
          </a:xfrm>
          <a:prstGeom prst="rect">
            <a:avLst/>
          </a:prstGeom>
        </p:spPr>
      </p:pic>
      <p:sp>
        <p:nvSpPr>
          <p:cNvPr id="6" name="Title 1"/>
          <p:cNvSpPr>
            <a:spLocks noGrp="1"/>
          </p:cNvSpPr>
          <p:nvPr>
            <p:ph type="title" hasCustomPrompt="1"/>
          </p:nvPr>
        </p:nvSpPr>
        <p:spPr>
          <a:xfrm>
            <a:off x="4418789" y="2833668"/>
            <a:ext cx="6582364"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4418789" y="3618545"/>
            <a:ext cx="6582364"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731510350"/>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ctrTitle"/>
          </p:nvPr>
        </p:nvSpPr>
        <p:spPr>
          <a:xfrm>
            <a:off x="1219200" y="1803405"/>
            <a:ext cx="9753600" cy="1825096"/>
          </a:xfrm>
        </p:spPr>
        <p:txBody>
          <a:bodyPr anchor="b">
            <a:normAutofit/>
          </a:bodyPr>
          <a:lstStyle>
            <a:lvl1pPr algn="l">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219200" y="3632201"/>
            <a:ext cx="9753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09561" y="4323846"/>
            <a:ext cx="3063239" cy="365125"/>
          </a:xfrm>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5" name="Footer Placeholder 4"/>
          <p:cNvSpPr>
            <a:spLocks noGrp="1"/>
          </p:cNvSpPr>
          <p:nvPr>
            <p:ph type="ftr" sz="quarter" idx="11"/>
          </p:nvPr>
        </p:nvSpPr>
        <p:spPr>
          <a:xfrm>
            <a:off x="1219200" y="4323847"/>
            <a:ext cx="6507480" cy="365125"/>
          </a:xfrm>
        </p:spPr>
        <p:txBody>
          <a:bodyPr/>
          <a:lstStyle/>
          <a:p>
            <a:endParaRPr lang="pt-BR">
              <a:solidFill>
                <a:prstClr val="white">
                  <a:tint val="75000"/>
                </a:prstClr>
              </a:solidFill>
            </a:endParaRPr>
          </a:p>
        </p:txBody>
      </p:sp>
      <p:sp>
        <p:nvSpPr>
          <p:cNvPr id="6" name="Slide Number Placeholder 5"/>
          <p:cNvSpPr>
            <a:spLocks noGrp="1"/>
          </p:cNvSpPr>
          <p:nvPr>
            <p:ph type="sldNum" sz="quarter" idx="12"/>
          </p:nvPr>
        </p:nvSpPr>
        <p:spPr>
          <a:xfrm>
            <a:off x="8077200" y="1430868"/>
            <a:ext cx="2895600" cy="365125"/>
          </a:xfrm>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425600782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5" name="Footer Placeholder 4"/>
          <p:cNvSpPr>
            <a:spLocks noGrp="1"/>
          </p:cNvSpPr>
          <p:nvPr>
            <p:ph type="ftr" sz="quarter" idx="11"/>
          </p:nvPr>
        </p:nvSpPr>
        <p:spPr/>
        <p:txBody>
          <a:bodyPr/>
          <a:lstStyle/>
          <a:p>
            <a:endParaRPr lang="pt-BR">
              <a:solidFill>
                <a:prstClr val="white">
                  <a:tint val="75000"/>
                </a:prstClr>
              </a:solidFill>
            </a:endParaRPr>
          </a:p>
        </p:txBody>
      </p:sp>
      <p:sp>
        <p:nvSpPr>
          <p:cNvPr id="6" name="Slide Number Placeholder 5"/>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19370513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5"/>
            <a:ext cx="10607040" cy="2801935"/>
          </a:xfrm>
        </p:spPr>
        <p:txBody>
          <a:bodyPr anchor="b">
            <a:normAutofit/>
          </a:bodyPr>
          <a:lstStyle>
            <a:lvl1pPr algn="r">
              <a:defRPr sz="4000"/>
            </a:lvl1pPr>
          </a:lstStyle>
          <a:p>
            <a:r>
              <a:rPr lang="pt-BR" smtClean="0"/>
              <a:t>Clique para editar o título mestre</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5" name="Footer Placeholder 4"/>
          <p:cNvSpPr>
            <a:spLocks noGrp="1"/>
          </p:cNvSpPr>
          <p:nvPr>
            <p:ph type="ftr" sz="quarter" idx="11"/>
          </p:nvPr>
        </p:nvSpPr>
        <p:spPr>
          <a:xfrm>
            <a:off x="792480" y="381002"/>
            <a:ext cx="6440875" cy="365125"/>
          </a:xfrm>
        </p:spPr>
        <p:txBody>
          <a:bodyPr/>
          <a:lstStyle/>
          <a:p>
            <a:endParaRPr lang="pt-BR">
              <a:solidFill>
                <a:prstClr val="white">
                  <a:tint val="75000"/>
                </a:prstClr>
              </a:solidFill>
            </a:endParaRPr>
          </a:p>
        </p:txBody>
      </p:sp>
      <p:sp>
        <p:nvSpPr>
          <p:cNvPr id="6" name="Slide Number Placeholder 5"/>
          <p:cNvSpPr>
            <a:spLocks noGrp="1"/>
          </p:cNvSpPr>
          <p:nvPr>
            <p:ph type="sldNum" sz="quarter" idx="12"/>
          </p:nvPr>
        </p:nvSpPr>
        <p:spPr>
          <a:xfrm>
            <a:off x="10509955" y="381002"/>
            <a:ext cx="889564" cy="365125"/>
          </a:xfrm>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10699296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92481" y="2194560"/>
            <a:ext cx="5214105" cy="40690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9466" y="2194560"/>
            <a:ext cx="5210053" cy="40690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6" name="Footer Placeholder 5"/>
          <p:cNvSpPr>
            <a:spLocks noGrp="1"/>
          </p:cNvSpPr>
          <p:nvPr>
            <p:ph type="ftr" sz="quarter" idx="11"/>
          </p:nvPr>
        </p:nvSpPr>
        <p:spPr/>
        <p:txBody>
          <a:bodyPr/>
          <a:lstStyle/>
          <a:p>
            <a:endParaRPr lang="pt-BR">
              <a:solidFill>
                <a:prstClr val="white">
                  <a:tint val="75000"/>
                </a:prstClr>
              </a:solidFill>
            </a:endParaRPr>
          </a:p>
        </p:txBody>
      </p:sp>
      <p:sp>
        <p:nvSpPr>
          <p:cNvPr id="7" name="Slide Number Placeholder 6"/>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10125696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503920" cy="129540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95039" y="2183802"/>
            <a:ext cx="491154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792480" y="3132668"/>
            <a:ext cx="5214105" cy="31309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92025" y="2183802"/>
            <a:ext cx="490749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9465" y="3132668"/>
            <a:ext cx="5210055" cy="31309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8" name="Footer Placeholder 7"/>
          <p:cNvSpPr>
            <a:spLocks noGrp="1"/>
          </p:cNvSpPr>
          <p:nvPr>
            <p:ph type="ftr" sz="quarter" idx="11"/>
          </p:nvPr>
        </p:nvSpPr>
        <p:spPr/>
        <p:txBody>
          <a:bodyPr/>
          <a:lstStyle/>
          <a:p>
            <a:endParaRPr lang="pt-BR">
              <a:solidFill>
                <a:prstClr val="white">
                  <a:tint val="75000"/>
                </a:prstClr>
              </a:solidFill>
            </a:endParaRPr>
          </a:p>
        </p:txBody>
      </p:sp>
      <p:sp>
        <p:nvSpPr>
          <p:cNvPr id="9" name="Slide Number Placeholder 8"/>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174621356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4" name="Footer Placeholder 3"/>
          <p:cNvSpPr>
            <a:spLocks noGrp="1"/>
          </p:cNvSpPr>
          <p:nvPr>
            <p:ph type="ftr" sz="quarter" idx="11"/>
          </p:nvPr>
        </p:nvSpPr>
        <p:spPr/>
        <p:txBody>
          <a:bodyPr/>
          <a:lstStyle/>
          <a:p>
            <a:endParaRPr lang="pt-BR">
              <a:solidFill>
                <a:prstClr val="white">
                  <a:tint val="75000"/>
                </a:prstClr>
              </a:solidFill>
            </a:endParaRPr>
          </a:p>
        </p:txBody>
      </p:sp>
      <p:sp>
        <p:nvSpPr>
          <p:cNvPr id="5" name="Slide Number Placeholder 4"/>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37394769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3" name="Footer Placeholder 2"/>
          <p:cNvSpPr>
            <a:spLocks noGrp="1"/>
          </p:cNvSpPr>
          <p:nvPr>
            <p:ph type="ftr" sz="quarter" idx="11"/>
          </p:nvPr>
        </p:nvSpPr>
        <p:spPr/>
        <p:txBody>
          <a:bodyPr/>
          <a:lstStyle/>
          <a:p>
            <a:endParaRPr lang="pt-BR">
              <a:solidFill>
                <a:prstClr val="white">
                  <a:tint val="75000"/>
                </a:prstClr>
              </a:solidFill>
            </a:endParaRPr>
          </a:p>
        </p:txBody>
      </p:sp>
      <p:sp>
        <p:nvSpPr>
          <p:cNvPr id="4" name="Slide Number Placeholder 3"/>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356294827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4114800" cy="1600200"/>
          </a:xfrm>
        </p:spPr>
        <p:txBody>
          <a:bodyPr anchor="b"/>
          <a:lstStyle>
            <a:lvl1pPr algn="l">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81600" y="746760"/>
            <a:ext cx="6217920" cy="5516880"/>
          </a:xfrm>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92480" y="3124200"/>
            <a:ext cx="41148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6" name="Footer Placeholder 5"/>
          <p:cNvSpPr>
            <a:spLocks noGrp="1"/>
          </p:cNvSpPr>
          <p:nvPr>
            <p:ph type="ftr" sz="quarter" idx="11"/>
          </p:nvPr>
        </p:nvSpPr>
        <p:spPr/>
        <p:txBody>
          <a:bodyPr/>
          <a:lstStyle/>
          <a:p>
            <a:endParaRPr lang="pt-BR">
              <a:solidFill>
                <a:prstClr val="white">
                  <a:tint val="75000"/>
                </a:prstClr>
              </a:solidFill>
            </a:endParaRPr>
          </a:p>
        </p:txBody>
      </p:sp>
      <p:sp>
        <p:nvSpPr>
          <p:cNvPr id="7" name="Slide Number Placeholder 6"/>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51717288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5434307" cy="1600200"/>
          </a:xfrm>
        </p:spPr>
        <p:txBody>
          <a:bodyPr anchor="b"/>
          <a:lstStyle>
            <a:lvl1pPr algn="l">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503365" y="751242"/>
            <a:ext cx="4898979"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92480" y="3124200"/>
            <a:ext cx="5434307"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6" name="Footer Placeholder 5"/>
          <p:cNvSpPr>
            <a:spLocks noGrp="1"/>
          </p:cNvSpPr>
          <p:nvPr>
            <p:ph type="ftr" sz="quarter" idx="11"/>
          </p:nvPr>
        </p:nvSpPr>
        <p:spPr/>
        <p:txBody>
          <a:bodyPr/>
          <a:lstStyle/>
          <a:p>
            <a:endParaRPr lang="pt-BR">
              <a:solidFill>
                <a:prstClr val="white">
                  <a:tint val="75000"/>
                </a:prstClr>
              </a:solidFill>
            </a:endParaRPr>
          </a:p>
        </p:txBody>
      </p:sp>
      <p:sp>
        <p:nvSpPr>
          <p:cNvPr id="7" name="Slide Number Placeholder 6"/>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41732068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92473" y="4697362"/>
            <a:ext cx="10608643" cy="819355"/>
          </a:xfrm>
        </p:spPr>
        <p:txBody>
          <a:bodyPr anchor="b"/>
          <a:lstStyle>
            <a:lvl1pPr algn="l">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92473" y="977035"/>
            <a:ext cx="10600347"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92480" y="5516716"/>
            <a:ext cx="1060704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26664BE-E418-456A-BEF5-4B1C82C59FE2}" type="datetimeFigureOut">
              <a:rPr lang="pt-BR" smtClean="0">
                <a:solidFill>
                  <a:prstClr val="black"/>
                </a:solidFill>
              </a:rPr>
              <a:pPr/>
              <a:t>06/01/2022</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7C5F6119-ADF7-4A48-AD2C-2D85AC9F7EFB}"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51101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pa subcapítulo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91237" cy="6912957"/>
          </a:xfrm>
          <a:prstGeom prst="rect">
            <a:avLst/>
          </a:prstGeom>
        </p:spPr>
      </p:pic>
      <p:sp>
        <p:nvSpPr>
          <p:cNvPr id="6" name="Title 1"/>
          <p:cNvSpPr>
            <a:spLocks noGrp="1"/>
          </p:cNvSpPr>
          <p:nvPr>
            <p:ph type="title" hasCustomPrompt="1"/>
          </p:nvPr>
        </p:nvSpPr>
        <p:spPr>
          <a:xfrm>
            <a:off x="1034903" y="2762784"/>
            <a:ext cx="6422064"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1034903" y="3547661"/>
            <a:ext cx="6422064"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433857032"/>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4"/>
            <a:ext cx="10607040" cy="2802467"/>
          </a:xfrm>
        </p:spPr>
        <p:txBody>
          <a:bodyPr anchor="ctr"/>
          <a:lstStyle>
            <a:lvl1pPr algn="l">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914400" y="3649134"/>
            <a:ext cx="103632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526664BE-E418-456A-BEF5-4B1C82C59FE2}" type="datetimeFigureOut">
              <a:rPr lang="pt-BR" smtClean="0">
                <a:solidFill>
                  <a:prstClr val="black"/>
                </a:solidFill>
              </a:rPr>
              <a:pPr/>
              <a:t>06/01/2022</a:t>
            </a:fld>
            <a:endParaRPr lang="pt-BR">
              <a:solidFill>
                <a:prstClr val="black"/>
              </a:solidFill>
            </a:endParaRPr>
          </a:p>
        </p:txBody>
      </p:sp>
      <p:sp>
        <p:nvSpPr>
          <p:cNvPr id="6" name="Footer Placeholder 5"/>
          <p:cNvSpPr>
            <a:spLocks noGrp="1"/>
          </p:cNvSpPr>
          <p:nvPr>
            <p:ph type="ftr" sz="quarter" idx="11"/>
          </p:nvPr>
        </p:nvSpPr>
        <p:spPr>
          <a:xfrm>
            <a:off x="792480" y="381002"/>
            <a:ext cx="6440875" cy="365125"/>
          </a:xfrm>
        </p:spPr>
        <p:txBody>
          <a:bodyPr/>
          <a:lstStyle/>
          <a:p>
            <a:endParaRPr lang="pt-BR">
              <a:solidFill>
                <a:prstClr val="black"/>
              </a:solidFill>
            </a:endParaRPr>
          </a:p>
        </p:txBody>
      </p:sp>
      <p:sp>
        <p:nvSpPr>
          <p:cNvPr id="7" name="Slide Number Placeholder 6"/>
          <p:cNvSpPr>
            <a:spLocks noGrp="1"/>
          </p:cNvSpPr>
          <p:nvPr>
            <p:ph type="sldNum" sz="quarter" idx="12"/>
          </p:nvPr>
        </p:nvSpPr>
        <p:spPr>
          <a:xfrm>
            <a:off x="10509955" y="381002"/>
            <a:ext cx="889565" cy="365125"/>
          </a:xfrm>
        </p:spPr>
        <p:txBody>
          <a:bodyPr/>
          <a:lstStyle/>
          <a:p>
            <a:fld id="{7C5F6119-ADF7-4A48-AD2C-2D85AC9F7EFB}"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22302078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1024468" y="753534"/>
            <a:ext cx="10151533" cy="2756234"/>
          </a:xfrm>
        </p:spPr>
        <p:txBody>
          <a:bodyPr anchor="ctr"/>
          <a:lstStyle>
            <a:lvl1pPr algn="l">
              <a:defRPr sz="32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303865" y="3509768"/>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914400" y="4174598"/>
            <a:ext cx="10371669"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526664BE-E418-456A-BEF5-4B1C82C59FE2}" type="datetimeFigureOut">
              <a:rPr lang="pt-BR" smtClean="0">
                <a:solidFill>
                  <a:prstClr val="black"/>
                </a:solidFill>
              </a:rPr>
              <a:pPr/>
              <a:t>06/01/2022</a:t>
            </a:fld>
            <a:endParaRPr lang="pt-BR">
              <a:solidFill>
                <a:prstClr val="black"/>
              </a:solidFill>
            </a:endParaRPr>
          </a:p>
        </p:txBody>
      </p:sp>
      <p:sp>
        <p:nvSpPr>
          <p:cNvPr id="6" name="Footer Placeholder 5"/>
          <p:cNvSpPr>
            <a:spLocks noGrp="1"/>
          </p:cNvSpPr>
          <p:nvPr>
            <p:ph type="ftr" sz="quarter" idx="11"/>
          </p:nvPr>
        </p:nvSpPr>
        <p:spPr>
          <a:xfrm>
            <a:off x="792480" y="379439"/>
            <a:ext cx="6440875" cy="365125"/>
          </a:xfrm>
        </p:spPr>
        <p:txBody>
          <a:bodyPr/>
          <a:lstStyle/>
          <a:p>
            <a:endParaRPr lang="pt-BR">
              <a:solidFill>
                <a:prstClr val="black"/>
              </a:solidFill>
            </a:endParaRPr>
          </a:p>
        </p:txBody>
      </p:sp>
      <p:sp>
        <p:nvSpPr>
          <p:cNvPr id="7" name="Slide Number Placeholder 6"/>
          <p:cNvSpPr>
            <a:spLocks noGrp="1"/>
          </p:cNvSpPr>
          <p:nvPr>
            <p:ph type="sldNum" sz="quarter" idx="12"/>
          </p:nvPr>
        </p:nvSpPr>
        <p:spPr>
          <a:xfrm>
            <a:off x="10509955" y="381002"/>
            <a:ext cx="889565" cy="365125"/>
          </a:xfrm>
        </p:spPr>
        <p:txBody>
          <a:bodyPr/>
          <a:lstStyle/>
          <a:p>
            <a:fld id="{7C5F6119-ADF7-4A48-AD2C-2D85AC9F7EFB}" type="slidenum">
              <a:rPr lang="pt-BR" smtClean="0">
                <a:solidFill>
                  <a:prstClr val="black"/>
                </a:solidFill>
              </a:rPr>
              <a:pPr/>
              <a:t>‹nº›</a:t>
            </a:fld>
            <a:endParaRPr lang="pt-BR">
              <a:solidFill>
                <a:prstClr val="black"/>
              </a:solidFill>
            </a:endParaRPr>
          </a:p>
        </p:txBody>
      </p:sp>
      <p:sp>
        <p:nvSpPr>
          <p:cNvPr id="13" name="TextBox 12"/>
          <p:cNvSpPr txBox="1"/>
          <p:nvPr/>
        </p:nvSpPr>
        <p:spPr>
          <a:xfrm>
            <a:off x="308611" y="8077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white"/>
                </a:solidFill>
                <a:effectLst/>
              </a:rPr>
              <a:t>“</a:t>
            </a:r>
          </a:p>
        </p:txBody>
      </p:sp>
      <p:sp>
        <p:nvSpPr>
          <p:cNvPr id="14" name="TextBox 13"/>
          <p:cNvSpPr txBox="1"/>
          <p:nvPr/>
        </p:nvSpPr>
        <p:spPr>
          <a:xfrm>
            <a:off x="10862311" y="302133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white"/>
                </a:solidFill>
                <a:effectLst/>
              </a:rPr>
              <a:t>”</a:t>
            </a:r>
          </a:p>
        </p:txBody>
      </p:sp>
    </p:spTree>
    <p:extLst>
      <p:ext uri="{BB962C8B-B14F-4D97-AF65-F5344CB8AC3E}">
        <p14:creationId xmlns:p14="http://schemas.microsoft.com/office/powerpoint/2010/main" val="124207320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914400" y="1124703"/>
            <a:ext cx="10366376" cy="2511835"/>
          </a:xfrm>
        </p:spPr>
        <p:txBody>
          <a:bodyPr anchor="b"/>
          <a:lstStyle>
            <a:lvl1pPr algn="l">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914389" y="3648317"/>
            <a:ext cx="1036481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416235" y="378885"/>
            <a:ext cx="2910840" cy="365125"/>
          </a:xfrm>
        </p:spPr>
        <p:txBody>
          <a:bodyPr/>
          <a:lstStyle>
            <a:lvl1pPr algn="r">
              <a:defRPr/>
            </a:lvl1pPr>
          </a:lstStyle>
          <a:p>
            <a:fld id="{526664BE-E418-456A-BEF5-4B1C82C59FE2}" type="datetimeFigureOut">
              <a:rPr lang="pt-BR" smtClean="0">
                <a:solidFill>
                  <a:prstClr val="black"/>
                </a:solidFill>
              </a:rPr>
              <a:pPr/>
              <a:t>06/01/2022</a:t>
            </a:fld>
            <a:endParaRPr lang="pt-BR">
              <a:solidFill>
                <a:prstClr val="black"/>
              </a:solidFill>
            </a:endParaRPr>
          </a:p>
        </p:txBody>
      </p:sp>
      <p:sp>
        <p:nvSpPr>
          <p:cNvPr id="6" name="Footer Placeholder 5"/>
          <p:cNvSpPr>
            <a:spLocks noGrp="1"/>
          </p:cNvSpPr>
          <p:nvPr>
            <p:ph type="ftr" sz="quarter" idx="11"/>
          </p:nvPr>
        </p:nvSpPr>
        <p:spPr>
          <a:xfrm>
            <a:off x="792480" y="378885"/>
            <a:ext cx="6440875" cy="365125"/>
          </a:xfrm>
        </p:spPr>
        <p:txBody>
          <a:bodyPr/>
          <a:lstStyle/>
          <a:p>
            <a:endParaRPr lang="pt-BR">
              <a:solidFill>
                <a:prstClr val="black"/>
              </a:solidFill>
            </a:endParaRPr>
          </a:p>
        </p:txBody>
      </p:sp>
      <p:sp>
        <p:nvSpPr>
          <p:cNvPr id="7" name="Slide Number Placeholder 6"/>
          <p:cNvSpPr>
            <a:spLocks noGrp="1"/>
          </p:cNvSpPr>
          <p:nvPr>
            <p:ph type="sldNum" sz="quarter" idx="12"/>
          </p:nvPr>
        </p:nvSpPr>
        <p:spPr>
          <a:xfrm>
            <a:off x="10509955" y="381002"/>
            <a:ext cx="889565" cy="365125"/>
          </a:xfrm>
        </p:spPr>
        <p:txBody>
          <a:bodyPr/>
          <a:lstStyle/>
          <a:p>
            <a:fld id="{7C5F6119-ADF7-4A48-AD2C-2D85AC9F7EFB}"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8896154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503919" cy="1303867"/>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792481" y="2202080"/>
            <a:ext cx="341376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79248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402983" y="2201333"/>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401041" y="2904068"/>
            <a:ext cx="341376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985759" y="2192866"/>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98576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4" name="Footer Placeholder 3"/>
          <p:cNvSpPr>
            <a:spLocks noGrp="1"/>
          </p:cNvSpPr>
          <p:nvPr>
            <p:ph type="ftr" sz="quarter" idx="11"/>
          </p:nvPr>
        </p:nvSpPr>
        <p:spPr/>
        <p:txBody>
          <a:bodyPr/>
          <a:lstStyle/>
          <a:p>
            <a:endParaRPr lang="pt-BR">
              <a:solidFill>
                <a:prstClr val="white">
                  <a:tint val="75000"/>
                </a:prstClr>
              </a:solidFill>
            </a:endParaRPr>
          </a:p>
        </p:txBody>
      </p:sp>
      <p:sp>
        <p:nvSpPr>
          <p:cNvPr id="5" name="Slide Number Placeholder 4"/>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270670484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509312" cy="1295400"/>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792480"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792480" y="2331720"/>
            <a:ext cx="341376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792480" y="4796104"/>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389164"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389163" y="2331720"/>
            <a:ext cx="341376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387811" y="4796103"/>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991153"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991152" y="2331722"/>
            <a:ext cx="341376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991029" y="4796101"/>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4" name="Footer Placeholder 3"/>
          <p:cNvSpPr>
            <a:spLocks noGrp="1"/>
          </p:cNvSpPr>
          <p:nvPr>
            <p:ph type="ftr" sz="quarter" idx="11"/>
          </p:nvPr>
        </p:nvSpPr>
        <p:spPr/>
        <p:txBody>
          <a:bodyPr/>
          <a:lstStyle/>
          <a:p>
            <a:endParaRPr lang="pt-BR">
              <a:solidFill>
                <a:prstClr val="white">
                  <a:tint val="75000"/>
                </a:prstClr>
              </a:solidFill>
            </a:endParaRPr>
          </a:p>
        </p:txBody>
      </p:sp>
      <p:sp>
        <p:nvSpPr>
          <p:cNvPr id="5" name="Slide Number Placeholder 4"/>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1275182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92480" y="2194560"/>
            <a:ext cx="10607040" cy="406908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5" name="Footer Placeholder 4"/>
          <p:cNvSpPr>
            <a:spLocks noGrp="1"/>
          </p:cNvSpPr>
          <p:nvPr>
            <p:ph type="ftr" sz="quarter" idx="11"/>
          </p:nvPr>
        </p:nvSpPr>
        <p:spPr/>
        <p:txBody>
          <a:bodyPr/>
          <a:lstStyle/>
          <a:p>
            <a:endParaRPr lang="pt-BR">
              <a:solidFill>
                <a:prstClr val="white">
                  <a:tint val="75000"/>
                </a:prstClr>
              </a:solidFill>
            </a:endParaRPr>
          </a:p>
        </p:txBody>
      </p:sp>
      <p:sp>
        <p:nvSpPr>
          <p:cNvPr id="6" name="Slide Number Placeholder 5"/>
          <p:cNvSpPr>
            <a:spLocks noGrp="1"/>
          </p:cNvSpPr>
          <p:nvPr>
            <p:ph type="sldNum" sz="quarter" idx="12"/>
          </p:nvPr>
        </p:nvSpPr>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319001348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Vertical Title 1"/>
          <p:cNvSpPr>
            <a:spLocks noGrp="1"/>
          </p:cNvSpPr>
          <p:nvPr>
            <p:ph type="title" orient="vert"/>
          </p:nvPr>
        </p:nvSpPr>
        <p:spPr>
          <a:xfrm>
            <a:off x="9342120" y="747184"/>
            <a:ext cx="2057400" cy="4248675"/>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92481" y="746126"/>
            <a:ext cx="8370713" cy="424973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4F973ADE-6AF9-47F3-9783-D7C87AABA82F}" type="datetimeFigureOut">
              <a:rPr lang="pt-BR" smtClean="0">
                <a:solidFill>
                  <a:prstClr val="white">
                    <a:tint val="75000"/>
                  </a:prstClr>
                </a:solidFill>
              </a:rPr>
              <a:pPr/>
              <a:t>06/01/2022</a:t>
            </a:fld>
            <a:endParaRPr lang="pt-BR">
              <a:solidFill>
                <a:prstClr val="white">
                  <a:tint val="75000"/>
                </a:prstClr>
              </a:solidFill>
            </a:endParaRPr>
          </a:p>
        </p:txBody>
      </p:sp>
      <p:sp>
        <p:nvSpPr>
          <p:cNvPr id="5" name="Footer Placeholder 4"/>
          <p:cNvSpPr>
            <a:spLocks noGrp="1"/>
          </p:cNvSpPr>
          <p:nvPr>
            <p:ph type="ftr" sz="quarter" idx="11"/>
          </p:nvPr>
        </p:nvSpPr>
        <p:spPr>
          <a:xfrm>
            <a:off x="792480" y="381002"/>
            <a:ext cx="6440875" cy="365125"/>
          </a:xfrm>
        </p:spPr>
        <p:txBody>
          <a:bodyPr/>
          <a:lstStyle/>
          <a:p>
            <a:endParaRPr lang="pt-BR">
              <a:solidFill>
                <a:prstClr val="white">
                  <a:tint val="75000"/>
                </a:prstClr>
              </a:solidFill>
            </a:endParaRPr>
          </a:p>
        </p:txBody>
      </p:sp>
      <p:sp>
        <p:nvSpPr>
          <p:cNvPr id="6" name="Slide Number Placeholder 5"/>
          <p:cNvSpPr>
            <a:spLocks noGrp="1"/>
          </p:cNvSpPr>
          <p:nvPr>
            <p:ph type="sldNum" sz="quarter" idx="12"/>
          </p:nvPr>
        </p:nvSpPr>
        <p:spPr>
          <a:xfrm>
            <a:off x="10509955" y="381002"/>
            <a:ext cx="889565" cy="365125"/>
          </a:xfrm>
        </p:spPr>
        <p:txBody>
          <a:bodyPr/>
          <a:lstStyle/>
          <a:p>
            <a:fld id="{E97CAD8D-06C0-4139-8C3F-2611E27108D5}" type="slidenum">
              <a:rPr lang="pt-BR" smtClean="0">
                <a:solidFill>
                  <a:prstClr val="white">
                    <a:tint val="75000"/>
                  </a:prstClr>
                </a:solidFill>
              </a:rPr>
              <a:pPr/>
              <a:t>‹nº›</a:t>
            </a:fld>
            <a:endParaRPr lang="pt-BR">
              <a:solidFill>
                <a:prstClr val="white">
                  <a:tint val="75000"/>
                </a:prstClr>
              </a:solidFill>
            </a:endParaRPr>
          </a:p>
        </p:txBody>
      </p:sp>
    </p:spTree>
    <p:extLst>
      <p:ext uri="{BB962C8B-B14F-4D97-AF65-F5344CB8AC3E}">
        <p14:creationId xmlns:p14="http://schemas.microsoft.com/office/powerpoint/2010/main" val="306845255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392872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5580898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7017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staque Laranj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Title 1"/>
          <p:cNvSpPr>
            <a:spLocks noGrp="1"/>
          </p:cNvSpPr>
          <p:nvPr>
            <p:ph type="title" hasCustomPrompt="1"/>
          </p:nvPr>
        </p:nvSpPr>
        <p:spPr>
          <a:xfrm>
            <a:off x="1002195" y="2734431"/>
            <a:ext cx="8056744" cy="1135821"/>
          </a:xfrm>
          <a:prstGeom prst="rect">
            <a:avLst/>
          </a:prstGeom>
        </p:spPr>
        <p:txBody>
          <a:bodyPr lIns="162617" tIns="81308" rIns="162617" bIns="81308"/>
          <a:lstStyle>
            <a:lvl1pPr algn="l">
              <a:defRPr sz="6400"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6"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733812063"/>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0894698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9779755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461913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6203637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384869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6021452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97866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98A4EA-36D6-4B80-A087-D701E04202BF}" type="datetimeFigureOut">
              <a:rPr lang="pt-BR" smtClean="0">
                <a:solidFill>
                  <a:prstClr val="black">
                    <a:tint val="75000"/>
                  </a:prstClr>
                </a:solidFill>
              </a:rPr>
              <a:pPr/>
              <a:t>06/01/2022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B38E9AA-9D53-4498-9471-4FDAE6E5C4B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427609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3" y="0"/>
            <a:ext cx="5460903" cy="6858000"/>
          </a:xfrm>
          <a:prstGeom prst="rect">
            <a:avLst/>
          </a:prstGeom>
          <a:noFill/>
          <a:ln>
            <a:noFill/>
          </a:ln>
        </p:spPr>
      </p:pic>
      <p:sp>
        <p:nvSpPr>
          <p:cNvPr id="11" name="Shape 11"/>
          <p:cNvSpPr txBox="1">
            <a:spLocks noGrp="1"/>
          </p:cNvSpPr>
          <p:nvPr>
            <p:ph type="ctrTitle"/>
          </p:nvPr>
        </p:nvSpPr>
        <p:spPr>
          <a:xfrm>
            <a:off x="4277500" y="4382967"/>
            <a:ext cx="7000400" cy="15464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9181920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6090569" y="0"/>
            <a:ext cx="6101433" cy="6858032"/>
          </a:xfrm>
          <a:prstGeom prst="rect">
            <a:avLst/>
          </a:prstGeom>
          <a:noFill/>
          <a:ln>
            <a:noFill/>
          </a:ln>
        </p:spPr>
      </p:pic>
      <p:sp>
        <p:nvSpPr>
          <p:cNvPr id="14" name="Shape 14"/>
          <p:cNvSpPr/>
          <p:nvPr/>
        </p:nvSpPr>
        <p:spPr>
          <a:xfrm>
            <a:off x="0" y="-200"/>
            <a:ext cx="7067600" cy="6858000"/>
          </a:xfrm>
          <a:prstGeom prst="rect">
            <a:avLst/>
          </a:prstGeom>
          <a:solidFill>
            <a:srgbClr val="FFFFFF"/>
          </a:solidFill>
          <a:ln>
            <a:noFill/>
          </a:ln>
        </p:spPr>
        <p:txBody>
          <a:bodyPr spcFirstLastPara="1" wrap="square" lIns="91425" tIns="91425" rIns="91425" bIns="91425" anchor="ctr" anchorCtr="0">
            <a:noAutofit/>
          </a:bodyPr>
          <a:lstStyle/>
          <a:p>
            <a:pPr defTabSz="914400"/>
            <a:endParaRPr sz="1800">
              <a:solidFill>
                <a:prstClr val="black"/>
              </a:solidFill>
            </a:endParaRPr>
          </a:p>
        </p:txBody>
      </p:sp>
      <p:sp>
        <p:nvSpPr>
          <p:cNvPr id="15" name="Shape 15"/>
          <p:cNvSpPr txBox="1">
            <a:spLocks noGrp="1"/>
          </p:cNvSpPr>
          <p:nvPr>
            <p:ph type="ctrTitle"/>
          </p:nvPr>
        </p:nvSpPr>
        <p:spPr>
          <a:xfrm>
            <a:off x="914400" y="3838333"/>
            <a:ext cx="5219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914400" y="5513939"/>
            <a:ext cx="5219600" cy="10464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extLst>
      <p:ext uri="{BB962C8B-B14F-4D97-AF65-F5344CB8AC3E}">
        <p14:creationId xmlns:p14="http://schemas.microsoft.com/office/powerpoint/2010/main" val="1146056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anja Um Texto Fundo Cor">
    <p:bg>
      <p:bgPr>
        <a:solidFill>
          <a:srgbClr val="F3705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9"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95086992"/>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 name="Slide Number"/>
          <p:cNvSpPr txBox="1">
            <a:spLocks noGrp="1"/>
          </p:cNvSpPr>
          <p:nvPr>
            <p:ph type="sldNum" sz="quarter" idx="10"/>
          </p:nvPr>
        </p:nvSpPr>
        <p:spPr>
          <a:xfrm>
            <a:off x="5952069" y="6535738"/>
            <a:ext cx="283633" cy="233362"/>
          </a:xfrm>
        </p:spPr>
        <p:txBody>
          <a:bodyPr lIns="35718" tIns="35718" rIns="35718" bIns="35718" anchor="t"/>
          <a:lstStyle>
            <a:lvl1pPr defTabSz="307181">
              <a:defRPr sz="825" b="0">
                <a:solidFill>
                  <a:srgbClr val="000000"/>
                </a:solidFill>
                <a:latin typeface="Helvetica Neue Light"/>
                <a:ea typeface="Helvetica Neue Light"/>
                <a:cs typeface="Helvetica Neue Light"/>
                <a:sym typeface="Helvetica Neue Light"/>
              </a:defRPr>
            </a:lvl1pPr>
          </a:lstStyle>
          <a:p>
            <a:fld id="{19C0331F-B2B9-4272-A909-04440FD52A58}" type="slidenum">
              <a:rPr lang="pt-BR" altLang="pt-BR"/>
              <a:pPr/>
              <a:t>‹nº›</a:t>
            </a:fld>
            <a:endParaRPr lang="pt-BR" altLang="pt-BR"/>
          </a:p>
        </p:txBody>
      </p:sp>
    </p:spTree>
    <p:extLst>
      <p:ext uri="{BB962C8B-B14F-4D97-AF65-F5344CB8AC3E}">
        <p14:creationId xmlns:p14="http://schemas.microsoft.com/office/powerpoint/2010/main" val="13170160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t-BR" smtClean="0"/>
              <a:t>Clique para editar o título mestre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8A87A34-81AB-432B-8DAE-1953F412C126}" type="datetimeFigureOut">
              <a:rPr lang="en-US" dirty="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anj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522859"/>
            <a:ext cx="9768175" cy="556623"/>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307736"/>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0649315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anj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55489D"/>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434945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anj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6819799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anj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Open Sans Light" charset="0"/>
                <a:ea typeface="Open Sans Light" charset="0"/>
                <a:cs typeface="Open Sans Light"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193598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staque Rox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Title 1"/>
          <p:cNvSpPr>
            <a:spLocks noGrp="1"/>
          </p:cNvSpPr>
          <p:nvPr>
            <p:ph type="title" hasCustomPrompt="1"/>
          </p:nvPr>
        </p:nvSpPr>
        <p:spPr>
          <a:xfrm>
            <a:off x="1002195" y="2734431"/>
            <a:ext cx="8056744" cy="1135821"/>
          </a:xfrm>
          <a:prstGeom prst="rect">
            <a:avLst/>
          </a:prstGeom>
        </p:spPr>
        <p:txBody>
          <a:bodyPr lIns="162617" tIns="81308" rIns="162617" bIns="81308"/>
          <a:lstStyle>
            <a:lvl1pPr algn="l">
              <a:defRPr sz="6400"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6"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1549265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xo Um Texto Fundo Cor">
    <p:bg>
      <p:bgPr>
        <a:solidFill>
          <a:srgbClr val="55489D"/>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5115240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xo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8402668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oxo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37053"/>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77953084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oxo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4368023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oxo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332364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zul Um Texto Fundo Cor">
    <p:bg>
      <p:bgPr>
        <a:solidFill>
          <a:srgbClr val="3384C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41503271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zul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948166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zul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3384C5"/>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50405195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zul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3433206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zul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9646545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de Um Texto Fundo Cor">
    <p:bg>
      <p:bgPr>
        <a:solidFill>
          <a:srgbClr val="6AC07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4918278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de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4336137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de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6AC07A"/>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6643799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de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2"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91641496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de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5012801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Content Placeholder 3"/>
          <p:cNvSpPr>
            <a:spLocks noGrp="1"/>
          </p:cNvSpPr>
          <p:nvPr>
            <p:ph sz="quarter" idx="13"/>
          </p:nvPr>
        </p:nvSpPr>
        <p:spPr>
          <a:xfrm>
            <a:off x="913774" y="3051012"/>
            <a:ext cx="5106027" cy="2740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3" name="Content Placeholder 5"/>
          <p:cNvSpPr>
            <a:spLocks noGrp="1"/>
          </p:cNvSpPr>
          <p:nvPr>
            <p:ph sz="quarter" idx="14"/>
          </p:nvPr>
        </p:nvSpPr>
        <p:spPr>
          <a:xfrm>
            <a:off x="6172200" y="3051012"/>
            <a:ext cx="5105401" cy="2740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de Agua Um Texto Fundo Cor">
    <p:bg>
      <p:bgPr>
        <a:solidFill>
          <a:srgbClr val="34B6B9"/>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9425839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rde Agu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6770013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de Agu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34B6B9"/>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6937684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de agu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2461569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de Agu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34B6B9"/>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60029786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marelo Um Texto Fundo Cor">
    <p:bg>
      <p:bgPr>
        <a:solidFill>
          <a:srgbClr val="FFCA0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29896965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marelo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54935468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marelo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FCA05"/>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73149164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marelo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9922984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marelo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FCA0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8028351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osa Um Texto Fundo Cor">
    <p:bg>
      <p:bgPr>
        <a:solidFill>
          <a:srgbClr val="F0587D"/>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15770824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os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3263331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os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0587D"/>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69267675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os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47843733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os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0587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58639940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apa/Final Degrade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3"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38446370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49640" y="6356352"/>
            <a:ext cx="2849880" cy="365125"/>
          </a:xfrm>
          <a:prstGeom prst="rect">
            <a:avLst/>
          </a:prstGeom>
        </p:spPr>
        <p:txBody>
          <a:bodyPr/>
          <a:lstStyle/>
          <a:p>
            <a:pPr defTabSz="1172232"/>
            <a:fld id="{4F973ADE-6AF9-47F3-9783-D7C87AABA82F}" type="datetimeFigureOut">
              <a:rPr lang="pt-BR" sz="2308" smtClean="0">
                <a:solidFill>
                  <a:srgbClr val="FEFDFF"/>
                </a:solidFill>
              </a:rPr>
              <a:pPr defTabSz="1172232"/>
              <a:t>06/01/2022</a:t>
            </a:fld>
            <a:endParaRPr lang="pt-BR" sz="2308">
              <a:solidFill>
                <a:srgbClr val="FEFDFF"/>
              </a:solidFill>
            </a:endParaRPr>
          </a:p>
        </p:txBody>
      </p:sp>
      <p:sp>
        <p:nvSpPr>
          <p:cNvPr id="3" name="Footer Placeholder 2"/>
          <p:cNvSpPr>
            <a:spLocks noGrp="1"/>
          </p:cNvSpPr>
          <p:nvPr>
            <p:ph type="ftr" sz="quarter" idx="11"/>
          </p:nvPr>
        </p:nvSpPr>
        <p:spPr>
          <a:xfrm>
            <a:off x="792480" y="6355847"/>
            <a:ext cx="7574280" cy="365125"/>
          </a:xfrm>
          <a:prstGeom prst="rect">
            <a:avLst/>
          </a:prstGeom>
        </p:spPr>
        <p:txBody>
          <a:bodyPr/>
          <a:lstStyle/>
          <a:p>
            <a:pPr defTabSz="1172232"/>
            <a:endParaRPr lang="pt-BR" sz="2308">
              <a:solidFill>
                <a:srgbClr val="FEFDFF"/>
              </a:solidFill>
            </a:endParaRPr>
          </a:p>
        </p:txBody>
      </p:sp>
      <p:sp>
        <p:nvSpPr>
          <p:cNvPr id="4" name="Slide Number Placeholder 3"/>
          <p:cNvSpPr>
            <a:spLocks noGrp="1"/>
          </p:cNvSpPr>
          <p:nvPr>
            <p:ph type="sldNum" sz="quarter" idx="12"/>
          </p:nvPr>
        </p:nvSpPr>
        <p:spPr>
          <a:xfrm>
            <a:off x="8763000" y="381002"/>
            <a:ext cx="2636520" cy="365125"/>
          </a:xfrm>
          <a:prstGeom prst="rect">
            <a:avLst/>
          </a:prstGeom>
        </p:spPr>
        <p:txBody>
          <a:bodyPr/>
          <a:lstStyle/>
          <a:p>
            <a:pPr defTabSz="1172232"/>
            <a:fld id="{E97CAD8D-06C0-4139-8C3F-2611E27108D5}" type="slidenum">
              <a:rPr lang="pt-BR" sz="2308" smtClean="0">
                <a:solidFill>
                  <a:srgbClr val="FEFDFF"/>
                </a:solidFill>
              </a:rPr>
              <a:pPr defTabSz="1172232"/>
              <a:t>‹nº›</a:t>
            </a:fld>
            <a:endParaRPr lang="pt-BR" sz="2308">
              <a:solidFill>
                <a:srgbClr val="FEFDFF"/>
              </a:solidFill>
            </a:endParaRPr>
          </a:p>
        </p:txBody>
      </p:sp>
    </p:spTree>
    <p:extLst>
      <p:ext uri="{BB962C8B-B14F-4D97-AF65-F5344CB8AC3E}">
        <p14:creationId xmlns:p14="http://schemas.microsoft.com/office/powerpoint/2010/main" val="2377524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pa/Final Degrade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55329341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pa/Final Se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3"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13879905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pa Degrade BP com títul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5" name="Title 1"/>
          <p:cNvSpPr>
            <a:spLocks noGrp="1"/>
          </p:cNvSpPr>
          <p:nvPr>
            <p:ph type="title" hasCustomPrompt="1"/>
          </p:nvPr>
        </p:nvSpPr>
        <p:spPr>
          <a:xfrm>
            <a:off x="666307" y="3671773"/>
            <a:ext cx="5415515" cy="693919"/>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Insira</a:t>
            </a:r>
            <a:r>
              <a:rPr lang="en-US" dirty="0" smtClean="0"/>
              <a:t> o </a:t>
            </a:r>
            <a:r>
              <a:rPr lang="en-US" dirty="0" err="1" smtClean="0"/>
              <a:t>título</a:t>
            </a:r>
            <a:r>
              <a:rPr lang="en-US" dirty="0" smtClean="0"/>
              <a:t/>
            </a:r>
            <a:br>
              <a:rPr lang="en-US" dirty="0" smtClean="0"/>
            </a:br>
            <a:r>
              <a:rPr lang="en-US" dirty="0" err="1" smtClean="0"/>
              <a:t>até</a:t>
            </a:r>
            <a:r>
              <a:rPr lang="en-US" dirty="0" smtClean="0"/>
              <a:t> </a:t>
            </a:r>
            <a:r>
              <a:rPr lang="en-US" dirty="0" err="1" smtClean="0"/>
              <a:t>dua</a:t>
            </a:r>
            <a:r>
              <a:rPr lang="en-US" dirty="0" smtClean="0"/>
              <a:t> </a:t>
            </a:r>
            <a:r>
              <a:rPr lang="en-US" dirty="0" err="1" smtClean="0"/>
              <a:t>linhas</a:t>
            </a:r>
            <a:endParaRPr lang="en-US" dirty="0"/>
          </a:p>
        </p:txBody>
      </p:sp>
      <p:sp>
        <p:nvSpPr>
          <p:cNvPr id="6" name="Text Placeholder 11"/>
          <p:cNvSpPr>
            <a:spLocks noGrp="1"/>
          </p:cNvSpPr>
          <p:nvPr>
            <p:ph type="body" sz="quarter" idx="13" hasCustomPrompt="1"/>
          </p:nvPr>
        </p:nvSpPr>
        <p:spPr>
          <a:xfrm>
            <a:off x="666307" y="5130307"/>
            <a:ext cx="5415515"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75201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pa Branca BP com t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7" name="Title 1"/>
          <p:cNvSpPr>
            <a:spLocks noGrp="1"/>
          </p:cNvSpPr>
          <p:nvPr>
            <p:ph type="title" hasCustomPrompt="1"/>
          </p:nvPr>
        </p:nvSpPr>
        <p:spPr>
          <a:xfrm>
            <a:off x="666307" y="3671773"/>
            <a:ext cx="5415515" cy="693919"/>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Insira</a:t>
            </a:r>
            <a:r>
              <a:rPr lang="en-US" dirty="0" smtClean="0"/>
              <a:t> o </a:t>
            </a:r>
            <a:r>
              <a:rPr lang="en-US" dirty="0" err="1" smtClean="0"/>
              <a:t>título</a:t>
            </a:r>
            <a:r>
              <a:rPr lang="en-US" dirty="0" smtClean="0"/>
              <a:t/>
            </a:r>
            <a:br>
              <a:rPr lang="en-US" dirty="0" smtClean="0"/>
            </a:br>
            <a:r>
              <a:rPr lang="en-US" dirty="0" err="1" smtClean="0"/>
              <a:t>até</a:t>
            </a:r>
            <a:r>
              <a:rPr lang="en-US" dirty="0" smtClean="0"/>
              <a:t> </a:t>
            </a:r>
            <a:r>
              <a:rPr lang="en-US" dirty="0" err="1" smtClean="0"/>
              <a:t>dua</a:t>
            </a:r>
            <a:r>
              <a:rPr lang="en-US" dirty="0" smtClean="0"/>
              <a:t> </a:t>
            </a:r>
            <a:r>
              <a:rPr lang="en-US" dirty="0" err="1" smtClean="0"/>
              <a:t>linhas</a:t>
            </a:r>
            <a:endParaRPr lang="en-US" dirty="0"/>
          </a:p>
        </p:txBody>
      </p:sp>
      <p:sp>
        <p:nvSpPr>
          <p:cNvPr id="8" name="Text Placeholder 11"/>
          <p:cNvSpPr>
            <a:spLocks noGrp="1"/>
          </p:cNvSpPr>
          <p:nvPr>
            <p:ph type="body" sz="quarter" idx="13" hasCustomPrompt="1"/>
          </p:nvPr>
        </p:nvSpPr>
        <p:spPr>
          <a:xfrm>
            <a:off x="666307" y="5130307"/>
            <a:ext cx="5415515" cy="506888"/>
          </a:xfrm>
          <a:prstGeom prst="rect">
            <a:avLst/>
          </a:prstGeom>
        </p:spPr>
        <p:txBody>
          <a:bodyPr vert="horz" lIns="162617" tIns="81308" rIns="162617" bIns="81308"/>
          <a:lstStyle>
            <a:lvl1pPr marL="0" indent="0">
              <a:buNone/>
              <a:defRPr sz="2133" b="0" i="0" baseline="0">
                <a:solidFill>
                  <a:srgbClr val="5F5F5F"/>
                </a:solidFill>
                <a:latin typeface="Verdana" charset="0"/>
                <a:ea typeface="Verdana" charset="0"/>
                <a:cs typeface="Verdana" charset="0"/>
              </a:defRPr>
            </a:lvl1pPr>
          </a:lstStyle>
          <a:p>
            <a:pPr lvl="0"/>
            <a:r>
              <a:rPr lang="en-US" dirty="0" err="1" smtClean="0"/>
              <a:t>Subtítulo</a:t>
            </a:r>
            <a:endParaRPr lang="en-US" dirty="0" smtClean="0"/>
          </a:p>
        </p:txBody>
      </p:sp>
      <p:sp>
        <p:nvSpPr>
          <p:cNvPr id="5"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8518343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Sumário Rox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7" y="1671181"/>
            <a:ext cx="5415515" cy="506888"/>
          </a:xfrm>
          <a:prstGeom prst="rect">
            <a:avLst/>
          </a:prstGeom>
        </p:spPr>
        <p:txBody>
          <a:bodyPr vert="horz" lIns="162617" tIns="81308" rIns="162617" bIns="81308"/>
          <a:lstStyle>
            <a:lvl1pPr marL="457189" indent="-457189">
              <a:lnSpc>
                <a:spcPct val="150000"/>
              </a:lnSpc>
              <a:buClr>
                <a:srgbClr val="F37053"/>
              </a:buClr>
              <a:buSzPct val="200000"/>
              <a:buFont typeface="+mj-lt"/>
              <a:buAutoNum type="arabicPeriod"/>
              <a:defRPr sz="2133"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endParaRPr lang="en-US" dirty="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15503531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ide Sumário Laranj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7" y="1671181"/>
            <a:ext cx="5415515" cy="506888"/>
          </a:xfrm>
          <a:prstGeom prst="rect">
            <a:avLst/>
          </a:prstGeom>
        </p:spPr>
        <p:txBody>
          <a:bodyPr vert="horz" lIns="162617" tIns="81308" rIns="162617" bIns="81308"/>
          <a:lstStyle>
            <a:lvl1pPr marL="457189" indent="-457189">
              <a:lnSpc>
                <a:spcPct val="150000"/>
              </a:lnSpc>
              <a:buClr>
                <a:srgbClr val="55489D"/>
              </a:buClr>
              <a:buSzPct val="200000"/>
              <a:buFont typeface="+mj-lt"/>
              <a:buAutoNum type="arabicPeriod"/>
              <a:defRPr sz="2133"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endParaRPr lang="en-US" dirty="0"/>
          </a:p>
        </p:txBody>
      </p:sp>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06684331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apa subcapítul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305413" cy="6920929"/>
          </a:xfrm>
          <a:prstGeom prst="rect">
            <a:avLst/>
          </a:prstGeom>
        </p:spPr>
      </p:pic>
      <p:sp>
        <p:nvSpPr>
          <p:cNvPr id="5" name="Title 1"/>
          <p:cNvSpPr>
            <a:spLocks noGrp="1"/>
          </p:cNvSpPr>
          <p:nvPr>
            <p:ph type="title" hasCustomPrompt="1"/>
          </p:nvPr>
        </p:nvSpPr>
        <p:spPr>
          <a:xfrm>
            <a:off x="3398065" y="2471227"/>
            <a:ext cx="5816819"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3" hasCustomPrompt="1"/>
          </p:nvPr>
        </p:nvSpPr>
        <p:spPr>
          <a:xfrm>
            <a:off x="3398065" y="3256104"/>
            <a:ext cx="5816819"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7"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428938725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pa subcapítulo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305413" cy="6920929"/>
          </a:xfrm>
          <a:prstGeom prst="rect">
            <a:avLst/>
          </a:prstGeom>
        </p:spPr>
      </p:pic>
      <p:sp>
        <p:nvSpPr>
          <p:cNvPr id="6" name="Title 1"/>
          <p:cNvSpPr>
            <a:spLocks noGrp="1"/>
          </p:cNvSpPr>
          <p:nvPr>
            <p:ph type="title" hasCustomPrompt="1"/>
          </p:nvPr>
        </p:nvSpPr>
        <p:spPr>
          <a:xfrm>
            <a:off x="2008744" y="2975435"/>
            <a:ext cx="5816819"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2008744" y="3760312"/>
            <a:ext cx="5816819"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78903170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apa subcapítulo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305415" cy="6920931"/>
          </a:xfrm>
          <a:prstGeom prst="rect">
            <a:avLst/>
          </a:prstGeom>
        </p:spPr>
      </p:pic>
      <p:sp>
        <p:nvSpPr>
          <p:cNvPr id="6" name="Title 1"/>
          <p:cNvSpPr>
            <a:spLocks noGrp="1"/>
          </p:cNvSpPr>
          <p:nvPr>
            <p:ph type="title" hasCustomPrompt="1"/>
          </p:nvPr>
        </p:nvSpPr>
        <p:spPr>
          <a:xfrm>
            <a:off x="4418789" y="2833668"/>
            <a:ext cx="6582364"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4418789" y="3618545"/>
            <a:ext cx="6582364"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19148023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pa subcapítulo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91237" cy="6912957"/>
          </a:xfrm>
          <a:prstGeom prst="rect">
            <a:avLst/>
          </a:prstGeom>
        </p:spPr>
      </p:pic>
      <p:sp>
        <p:nvSpPr>
          <p:cNvPr id="6" name="Title 1"/>
          <p:cNvSpPr>
            <a:spLocks noGrp="1"/>
          </p:cNvSpPr>
          <p:nvPr>
            <p:ph type="title" hasCustomPrompt="1"/>
          </p:nvPr>
        </p:nvSpPr>
        <p:spPr>
          <a:xfrm>
            <a:off x="1034903" y="2762784"/>
            <a:ext cx="6422064"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7" name="Text Placeholder 11"/>
          <p:cNvSpPr>
            <a:spLocks noGrp="1"/>
          </p:cNvSpPr>
          <p:nvPr>
            <p:ph type="body" sz="quarter" idx="13" hasCustomPrompt="1"/>
          </p:nvPr>
        </p:nvSpPr>
        <p:spPr>
          <a:xfrm>
            <a:off x="1034903" y="3547661"/>
            <a:ext cx="6422064" cy="506888"/>
          </a:xfrm>
          <a:prstGeom prst="rect">
            <a:avLst/>
          </a:prstGeom>
        </p:spPr>
        <p:txBody>
          <a:bodyPr vert="horz" lIns="162617" tIns="81308" rIns="162617" bIns="81308"/>
          <a:lstStyle>
            <a:lvl1pPr marL="0" indent="0">
              <a:buNone/>
              <a:defRPr sz="2133" b="0" i="0" baseline="0">
                <a:solidFill>
                  <a:schemeClr val="bg1"/>
                </a:solidFill>
                <a:latin typeface="Verdana" charset="0"/>
                <a:ea typeface="Verdana" charset="0"/>
                <a:cs typeface="Verdana" charset="0"/>
              </a:defRPr>
            </a:lvl1pPr>
          </a:lstStyle>
          <a:p>
            <a:pPr lvl="0"/>
            <a:r>
              <a:rPr lang="en-US" dirty="0" err="1" smtClean="0"/>
              <a:t>Subtítulo</a:t>
            </a:r>
            <a:endParaRPr lang="en-US" dirty="0" smtClean="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38937776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staque Laranj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Title 1"/>
          <p:cNvSpPr>
            <a:spLocks noGrp="1"/>
          </p:cNvSpPr>
          <p:nvPr>
            <p:ph type="title" hasCustomPrompt="1"/>
          </p:nvPr>
        </p:nvSpPr>
        <p:spPr>
          <a:xfrm>
            <a:off x="1002195" y="2734431"/>
            <a:ext cx="8056744" cy="1135821"/>
          </a:xfrm>
          <a:prstGeom prst="rect">
            <a:avLst/>
          </a:prstGeom>
        </p:spPr>
        <p:txBody>
          <a:bodyPr lIns="162617" tIns="81308" rIns="162617" bIns="81308"/>
          <a:lstStyle>
            <a:lvl1pPr algn="l">
              <a:defRPr sz="6400"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6"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88542463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aranja Um Texto Fundo Cor">
    <p:bg>
      <p:bgPr>
        <a:solidFill>
          <a:srgbClr val="F3705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9"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209749383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anja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522859"/>
            <a:ext cx="9768175" cy="556623"/>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307736"/>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2492385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t-BR" smtClean="0"/>
              <a:t>Clique para editar o título mestre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anja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55489D"/>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21060238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anja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F46F52"/>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3070322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anja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Open Sans Light" charset="0"/>
                <a:ea typeface="Open Sans Light" charset="0"/>
                <a:cs typeface="Open Sans Light"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61879049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staque Rox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143"/>
          </a:xfrm>
          <a:prstGeom prst="rect">
            <a:avLst/>
          </a:prstGeom>
        </p:spPr>
      </p:pic>
      <p:sp>
        <p:nvSpPr>
          <p:cNvPr id="4" name="Title 1"/>
          <p:cNvSpPr>
            <a:spLocks noGrp="1"/>
          </p:cNvSpPr>
          <p:nvPr>
            <p:ph type="title" hasCustomPrompt="1"/>
          </p:nvPr>
        </p:nvSpPr>
        <p:spPr>
          <a:xfrm>
            <a:off x="1002195" y="2734431"/>
            <a:ext cx="8056744" cy="1135821"/>
          </a:xfrm>
          <a:prstGeom prst="rect">
            <a:avLst/>
          </a:prstGeom>
        </p:spPr>
        <p:txBody>
          <a:bodyPr lIns="162617" tIns="81308" rIns="162617" bIns="81308"/>
          <a:lstStyle>
            <a:lvl1pPr algn="l">
              <a:defRPr sz="6400"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6"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78509735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oxo Um Texto Fundo Cor">
    <p:bg>
      <p:bgPr>
        <a:solidFill>
          <a:srgbClr val="55489D"/>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F37053"/>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2925442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oxo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78615206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oxo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F37053"/>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93401592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oxo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12195846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oxo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55489D"/>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5592737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zul Um Texto Fundo Cor">
    <p:bg>
      <p:bgPr>
        <a:solidFill>
          <a:srgbClr val="3384C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36449059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zul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6002105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zul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3384C5"/>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93909894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zul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342064" y="1443847"/>
            <a:ext cx="3242568" cy="628900"/>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7"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405021544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zul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3384C5"/>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56248573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erde Um Texto Fundo Cor">
    <p:bg>
      <p:bgPr>
        <a:solidFill>
          <a:srgbClr val="6AC07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106839218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erde Um tex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596208" y="2033626"/>
            <a:ext cx="9767145" cy="3849724"/>
          </a:xfrm>
          <a:prstGeom prst="rect">
            <a:avLst/>
          </a:prstGeom>
        </p:spPr>
        <p:txBody>
          <a:bodyPr lIns="162617" tIns="81308" rIns="162617" bIns="81308"/>
          <a:lstStyle>
            <a:lvl1pPr marL="0" indent="0">
              <a:buNone/>
              <a:defRPr sz="1867"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2" name="Title 1"/>
          <p:cNvSpPr txBox="1">
            <a:spLocks/>
          </p:cNvSpPr>
          <p:nvPr userDrawn="1"/>
        </p:nvSpPr>
        <p:spPr>
          <a:xfrm>
            <a:off x="1653953" y="1741559"/>
            <a:ext cx="3242568" cy="556623"/>
          </a:xfrm>
          <a:prstGeom prst="rect">
            <a:avLst/>
          </a:prstGeom>
        </p:spPr>
        <p:txBody>
          <a:bodyPr lIns="216823" tIns="108411" rIns="216823" bIns="108411"/>
          <a:lstStyle>
            <a:lvl1pPr algn="ctr" defTabSz="257084" rtl="0" eaLnBrk="1" latinLnBrk="0" hangingPunct="1">
              <a:spcBef>
                <a:spcPct val="0"/>
              </a:spcBef>
              <a:buNone/>
              <a:defRPr sz="1600" kern="1200">
                <a:solidFill>
                  <a:schemeClr val="tx1"/>
                </a:solidFill>
                <a:latin typeface="Chevin Pro ExtraBold"/>
                <a:ea typeface="+mj-ea"/>
                <a:cs typeface="Chevin Pro ExtraBold"/>
              </a:defRPr>
            </a:lvl1pPr>
          </a:lstStyle>
          <a:p>
            <a:endParaRPr lang="en-US" sz="2133" dirty="0">
              <a:solidFill>
                <a:srgbClr val="FEFDFF"/>
              </a:solidFill>
              <a:latin typeface="Open Sans" charset="0"/>
              <a:ea typeface="Open Sans" charset="0"/>
              <a:cs typeface="Open Sans" charset="0"/>
            </a:endParaRPr>
          </a:p>
        </p:txBody>
      </p:sp>
      <p:sp>
        <p:nvSpPr>
          <p:cNvPr id="13"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69325813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erde Lista + Um Tex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9" name="Text Placeholder 11"/>
          <p:cNvSpPr>
            <a:spLocks noGrp="1"/>
          </p:cNvSpPr>
          <p:nvPr>
            <p:ph type="body" sz="quarter" idx="13" hasCustomPrompt="1"/>
          </p:nvPr>
        </p:nvSpPr>
        <p:spPr>
          <a:xfrm>
            <a:off x="595178" y="2379168"/>
            <a:ext cx="4395036" cy="375709"/>
          </a:xfrm>
          <a:prstGeom prst="rect">
            <a:avLst/>
          </a:prstGeom>
        </p:spPr>
        <p:txBody>
          <a:bodyPr vert="horz" lIns="162617" tIns="81308" rIns="162617" bIns="81308"/>
          <a:lstStyle>
            <a:lvl1pPr marL="457189" indent="-457189">
              <a:lnSpc>
                <a:spcPct val="150000"/>
              </a:lnSpc>
              <a:buClr>
                <a:srgbClr val="6AC07A"/>
              </a:buClr>
              <a:buSzPct val="200000"/>
              <a:buFont typeface="+mj-lt"/>
              <a:buAutoNum type="arabicPeriod"/>
              <a:defRPr sz="1467" b="0" i="0" baseline="0">
                <a:solidFill>
                  <a:srgbClr val="5F5F5F"/>
                </a:solidFill>
                <a:latin typeface="Verdana" charset="0"/>
                <a:ea typeface="Verdana" charset="0"/>
                <a:cs typeface="Verdana" charset="0"/>
              </a:defRPr>
            </a:lvl1pPr>
          </a:lstStyle>
          <a:p>
            <a:pPr lvl="0"/>
            <a:r>
              <a:rPr lang="en-US" dirty="0" err="1" smtClean="0"/>
              <a:t>ítem</a:t>
            </a:r>
            <a:endParaRPr lang="en-US" dirty="0" smtClean="0"/>
          </a:p>
          <a:p>
            <a:pPr lvl="0"/>
            <a:r>
              <a:rPr lang="en-US" dirty="0" err="1" smtClean="0"/>
              <a:t>ítem</a:t>
            </a:r>
            <a:endParaRPr lang="en-US" dirty="0" smtClean="0"/>
          </a:p>
          <a:p>
            <a:pPr lvl="0"/>
            <a:r>
              <a:rPr lang="en-US" dirty="0" err="1" smtClean="0"/>
              <a:t>ítem</a:t>
            </a:r>
            <a:endParaRPr lang="en-US" dirty="0" smtClean="0"/>
          </a:p>
        </p:txBody>
      </p:sp>
      <p:sp>
        <p:nvSpPr>
          <p:cNvPr id="7" name="Title 1"/>
          <p:cNvSpPr>
            <a:spLocks noGrp="1"/>
          </p:cNvSpPr>
          <p:nvPr>
            <p:ph type="title" hasCustomPrompt="1"/>
          </p:nvPr>
        </p:nvSpPr>
        <p:spPr>
          <a:xfrm>
            <a:off x="595177" y="494506"/>
            <a:ext cx="10717864" cy="55662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8" name="Text Placeholder 11"/>
          <p:cNvSpPr>
            <a:spLocks noGrp="1"/>
          </p:cNvSpPr>
          <p:nvPr>
            <p:ph type="body" sz="quarter" idx="14" hasCustomPrompt="1"/>
          </p:nvPr>
        </p:nvSpPr>
        <p:spPr>
          <a:xfrm>
            <a:off x="595178" y="1279382"/>
            <a:ext cx="10718989" cy="534841"/>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1" name="Content Placeholder 2"/>
          <p:cNvSpPr>
            <a:spLocks noGrp="1"/>
          </p:cNvSpPr>
          <p:nvPr>
            <p:ph sz="half" idx="15" hasCustomPrompt="1"/>
          </p:nvPr>
        </p:nvSpPr>
        <p:spPr>
          <a:xfrm>
            <a:off x="5555546" y="2370318"/>
            <a:ext cx="5757495" cy="3385441"/>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228745005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erde Dois texto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61952" y="495297"/>
            <a:ext cx="9768176" cy="628900"/>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11" name="Content Placeholder 2"/>
          <p:cNvSpPr>
            <a:spLocks noGrp="1"/>
          </p:cNvSpPr>
          <p:nvPr>
            <p:ph sz="half" idx="1" hasCustomPrompt="1"/>
          </p:nvPr>
        </p:nvSpPr>
        <p:spPr>
          <a:xfrm>
            <a:off x="661951" y="2036270"/>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3" name="Text Placeholder 11"/>
          <p:cNvSpPr>
            <a:spLocks noGrp="1"/>
          </p:cNvSpPr>
          <p:nvPr>
            <p:ph type="body" sz="quarter" idx="13" hasCustomPrompt="1"/>
          </p:nvPr>
        </p:nvSpPr>
        <p:spPr>
          <a:xfrm>
            <a:off x="661953" y="1282865"/>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sp>
        <p:nvSpPr>
          <p:cNvPr id="14" name="Content Placeholder 2"/>
          <p:cNvSpPr>
            <a:spLocks noGrp="1"/>
          </p:cNvSpPr>
          <p:nvPr>
            <p:ph sz="half" idx="14" hasCustomPrompt="1"/>
          </p:nvPr>
        </p:nvSpPr>
        <p:spPr>
          <a:xfrm>
            <a:off x="5555548" y="2033626"/>
            <a:ext cx="4505043" cy="3863900"/>
          </a:xfrm>
          <a:prstGeom prst="rect">
            <a:avLst/>
          </a:prstGeom>
        </p:spPr>
        <p:txBody>
          <a:bodyPr lIns="162617" tIns="81308" rIns="162617" bIns="81308"/>
          <a:lstStyle>
            <a:lvl1pPr>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15" name="Text Placeholder 11"/>
          <p:cNvSpPr>
            <a:spLocks noGrp="1"/>
          </p:cNvSpPr>
          <p:nvPr>
            <p:ph type="body" sz="quarter" idx="15" hasCustomPrompt="1"/>
          </p:nvPr>
        </p:nvSpPr>
        <p:spPr>
          <a:xfrm>
            <a:off x="5554521" y="1279382"/>
            <a:ext cx="3242017" cy="604292"/>
          </a:xfrm>
          <a:prstGeom prst="rect">
            <a:avLst/>
          </a:prstGeom>
        </p:spPr>
        <p:txBody>
          <a:bodyPr vert="horz" lIns="162617" tIns="81308" rIns="162617" bIns="81308"/>
          <a:lstStyle>
            <a:lvl1pPr marL="0" indent="0">
              <a:buNone/>
              <a:defRPr sz="2800" b="0" i="0">
                <a:solidFill>
                  <a:srgbClr val="5F5F5F"/>
                </a:solidFill>
                <a:latin typeface="Verdana" charset="0"/>
                <a:ea typeface="Verdana" charset="0"/>
                <a:cs typeface="Verdana" charset="0"/>
              </a:defRPr>
            </a:lvl1pPr>
          </a:lstStyle>
          <a:p>
            <a:pPr lvl="0"/>
            <a:r>
              <a:rPr lang="en-US" dirty="0" err="1" smtClean="0"/>
              <a:t>Subtítulo</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2"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383036190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erde Dois textos+Fot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1832" y="437799"/>
            <a:ext cx="9768176" cy="596363"/>
          </a:xfrm>
          <a:prstGeom prst="rect">
            <a:avLst/>
          </a:prstGeom>
        </p:spPr>
        <p:txBody>
          <a:bodyPr lIns="162617" tIns="81308" rIns="162617" bIns="81308"/>
          <a:lstStyle>
            <a:lvl1pPr algn="l">
              <a:defRPr sz="3733" b="1" i="0">
                <a:solidFill>
                  <a:srgbClr val="6AC07A"/>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5" name="Content Placeholder 2"/>
          <p:cNvSpPr>
            <a:spLocks noGrp="1"/>
          </p:cNvSpPr>
          <p:nvPr>
            <p:ph sz="half" idx="1" hasCustomPrompt="1"/>
          </p:nvPr>
        </p:nvSpPr>
        <p:spPr>
          <a:xfrm>
            <a:off x="491832" y="2499595"/>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6" name="Text Placeholder 11"/>
          <p:cNvSpPr>
            <a:spLocks noGrp="1"/>
          </p:cNvSpPr>
          <p:nvPr>
            <p:ph type="body" sz="quarter" idx="13" hasCustomPrompt="1"/>
          </p:nvPr>
        </p:nvSpPr>
        <p:spPr>
          <a:xfrm>
            <a:off x="491833" y="1222676"/>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sp>
        <p:nvSpPr>
          <p:cNvPr id="7" name="Picture Placeholder 16"/>
          <p:cNvSpPr>
            <a:spLocks noGrp="1"/>
          </p:cNvSpPr>
          <p:nvPr>
            <p:ph type="pic" sz="quarter" idx="16" hasCustomPrompt="1"/>
          </p:nvPr>
        </p:nvSpPr>
        <p:spPr>
          <a:xfrm>
            <a:off x="8157008" y="2499593"/>
            <a:ext cx="2684525" cy="3355403"/>
          </a:xfrm>
          <a:prstGeom prst="rect">
            <a:avLst/>
          </a:prstGeom>
        </p:spPr>
        <p:txBody>
          <a:bodyPr vert="horz" lIns="162617" tIns="81308" rIns="162617" bIns="81308"/>
          <a:lstStyle>
            <a:lvl1pPr marL="0" indent="0">
              <a:buNone/>
              <a:defRPr>
                <a:latin typeface="Verdana" charset="0"/>
                <a:ea typeface="Verdana" charset="0"/>
                <a:cs typeface="Verdana" charset="0"/>
              </a:defRPr>
            </a:lvl1pPr>
          </a:lstStyle>
          <a:p>
            <a:r>
              <a:rPr lang="en-US" dirty="0" err="1" smtClean="0"/>
              <a:t>Insira</a:t>
            </a:r>
            <a:r>
              <a:rPr lang="en-US" dirty="0" smtClean="0"/>
              <a:t> a </a:t>
            </a:r>
            <a:r>
              <a:rPr lang="en-US" dirty="0" err="1" smtClean="0"/>
              <a:t>foto</a:t>
            </a:r>
            <a:r>
              <a:rPr lang="en-US" dirty="0" smtClean="0"/>
              <a:t> </a:t>
            </a:r>
            <a:r>
              <a:rPr lang="en-US" dirty="0" err="1" smtClean="0"/>
              <a:t>aqui</a:t>
            </a:r>
            <a:endParaRPr lang="en-US" dirty="0"/>
          </a:p>
        </p:txBody>
      </p:sp>
      <p:sp>
        <p:nvSpPr>
          <p:cNvPr id="8" name="Content Placeholder 2"/>
          <p:cNvSpPr>
            <a:spLocks noGrp="1"/>
          </p:cNvSpPr>
          <p:nvPr>
            <p:ph sz="half" idx="17" hasCustomPrompt="1"/>
          </p:nvPr>
        </p:nvSpPr>
        <p:spPr>
          <a:xfrm>
            <a:off x="4315377" y="2499597"/>
            <a:ext cx="3463608" cy="3355400"/>
          </a:xfrm>
          <a:prstGeom prst="rect">
            <a:avLst/>
          </a:prstGeom>
        </p:spPr>
        <p:txBody>
          <a:bodyPr lIns="162617" tIns="81308" rIns="162617" bIns="81308"/>
          <a:lstStyle>
            <a:lvl1pPr marL="0" indent="0">
              <a:buNone/>
              <a:defRPr sz="1600" b="0" i="0">
                <a:solidFill>
                  <a:srgbClr val="5F5F5F"/>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sp>
        <p:nvSpPr>
          <p:cNvPr id="9" name="Text Placeholder 11"/>
          <p:cNvSpPr>
            <a:spLocks noGrp="1"/>
          </p:cNvSpPr>
          <p:nvPr>
            <p:ph type="body" sz="quarter" idx="18" hasCustomPrompt="1"/>
          </p:nvPr>
        </p:nvSpPr>
        <p:spPr>
          <a:xfrm>
            <a:off x="4314350" y="1222674"/>
            <a:ext cx="3242017" cy="971205"/>
          </a:xfrm>
          <a:prstGeom prst="rect">
            <a:avLst/>
          </a:prstGeom>
        </p:spPr>
        <p:txBody>
          <a:bodyPr vert="horz" lIns="162617" tIns="81308" rIns="162617" bIns="81308"/>
          <a:lstStyle>
            <a:lvl1pPr marL="0" indent="0">
              <a:buNone/>
              <a:defRPr sz="2400" b="0" i="0" baseline="0">
                <a:solidFill>
                  <a:srgbClr val="5F5F5F"/>
                </a:solidFill>
                <a:latin typeface="Verdana" charset="0"/>
                <a:ea typeface="Verdana" charset="0"/>
                <a:cs typeface="Verdana" charset="0"/>
              </a:defRPr>
            </a:lvl1pPr>
          </a:lstStyle>
          <a:p>
            <a:pPr lvl="0"/>
            <a:r>
              <a:rPr lang="en-US" dirty="0" err="1" smtClean="0"/>
              <a:t>Subtítulo</a:t>
            </a:r>
            <a:r>
              <a:rPr lang="en-US" dirty="0"/>
              <a:t> </a:t>
            </a:r>
            <a:r>
              <a:rPr lang="en-US" dirty="0" err="1" smtClean="0"/>
              <a:t>em</a:t>
            </a:r>
            <a:r>
              <a:rPr lang="en-US" dirty="0" smtClean="0"/>
              <a:t> </a:t>
            </a:r>
            <a:r>
              <a:rPr lang="en-US" dirty="0" err="1" smtClean="0"/>
              <a:t>até</a:t>
            </a:r>
            <a:r>
              <a:rPr lang="en-US" dirty="0" smtClean="0"/>
              <a:t> </a:t>
            </a:r>
          </a:p>
          <a:p>
            <a:pPr lvl="0"/>
            <a:r>
              <a:rPr lang="en-US" dirty="0" err="1" smtClean="0"/>
              <a:t>duas</a:t>
            </a:r>
            <a:r>
              <a:rPr lang="en-US" dirty="0" smtClean="0"/>
              <a:t> </a:t>
            </a:r>
            <a:r>
              <a:rPr lang="en-US" dirty="0" err="1" smtClean="0"/>
              <a:t>linhas</a:t>
            </a:r>
            <a:endParaRPr lang="en-US" dirty="0" smtClean="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0186" y="6017359"/>
            <a:ext cx="510379" cy="5322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0945" y="6234217"/>
            <a:ext cx="2899529" cy="162192"/>
          </a:xfrm>
          <a:prstGeom prst="rect">
            <a:avLst/>
          </a:prstGeom>
        </p:spPr>
      </p:pic>
      <p:sp>
        <p:nvSpPr>
          <p:cNvPr id="10" name="Slide Number Placeholder 5"/>
          <p:cNvSpPr>
            <a:spLocks noGrp="1"/>
          </p:cNvSpPr>
          <p:nvPr>
            <p:ph type="sldNum" sz="quarter" idx="12"/>
          </p:nvPr>
        </p:nvSpPr>
        <p:spPr>
          <a:xfrm>
            <a:off x="11483163" y="6322828"/>
            <a:ext cx="550531" cy="385037"/>
          </a:xfrm>
          <a:prstGeom prst="rect">
            <a:avLst/>
          </a:prstGeom>
        </p:spPr>
        <p:txBody>
          <a:bodyPr/>
          <a:lstStyle>
            <a:lvl1pPr>
              <a:defRPr sz="1333">
                <a:solidFill>
                  <a:schemeClr val="accent6"/>
                </a:solidFill>
                <a:latin typeface="Verdana" charset="0"/>
                <a:ea typeface="Verdana" charset="0"/>
                <a:cs typeface="Verdana" charset="0"/>
              </a:defRPr>
            </a:lvl1pPr>
          </a:lstStyle>
          <a:p>
            <a:pPr defTabSz="1172232"/>
            <a:fld id="{841C1E6D-82D2-AB41-849C-B306F2821F71}" type="slidenum">
              <a:rPr lang="en-US" smtClean="0">
                <a:solidFill>
                  <a:srgbClr val="6D6D6D"/>
                </a:solidFill>
              </a:rPr>
              <a:pPr defTabSz="1172232"/>
              <a:t>‹nº›</a:t>
            </a:fld>
            <a:endParaRPr lang="en-US" dirty="0">
              <a:solidFill>
                <a:srgbClr val="6D6D6D"/>
              </a:solidFill>
            </a:endParaRPr>
          </a:p>
        </p:txBody>
      </p:sp>
    </p:spTree>
    <p:extLst>
      <p:ext uri="{BB962C8B-B14F-4D97-AF65-F5344CB8AC3E}">
        <p14:creationId xmlns:p14="http://schemas.microsoft.com/office/powerpoint/2010/main" val="15284921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erde Agua Um Texto Fundo Cor">
    <p:bg>
      <p:bgPr>
        <a:solidFill>
          <a:srgbClr val="34B6B9"/>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178" y="494506"/>
            <a:ext cx="9768175" cy="556623"/>
          </a:xfrm>
          <a:prstGeom prst="rect">
            <a:avLst/>
          </a:prstGeom>
        </p:spPr>
        <p:txBody>
          <a:bodyPr lIns="162617" tIns="81308" rIns="162617" bIns="81308"/>
          <a:lstStyle>
            <a:lvl1pPr algn="l">
              <a:defRPr sz="3733" b="1" i="0">
                <a:solidFill>
                  <a:schemeClr val="bg1"/>
                </a:solidFill>
                <a:latin typeface="Verdana" charset="0"/>
                <a:ea typeface="Verdana" charset="0"/>
                <a:cs typeface="Verdana" charset="0"/>
              </a:defRPr>
            </a:lvl1pPr>
          </a:lstStyle>
          <a:p>
            <a:r>
              <a:rPr lang="en-US" dirty="0" err="1" smtClean="0"/>
              <a:t>Título</a:t>
            </a:r>
            <a:r>
              <a:rPr lang="en-US" dirty="0" smtClean="0"/>
              <a:t> do slide</a:t>
            </a:r>
            <a:endParaRPr lang="en-US" dirty="0"/>
          </a:p>
        </p:txBody>
      </p:sp>
      <p:sp>
        <p:nvSpPr>
          <p:cNvPr id="6" name="Text Placeholder 11"/>
          <p:cNvSpPr>
            <a:spLocks noGrp="1"/>
          </p:cNvSpPr>
          <p:nvPr>
            <p:ph type="body" sz="quarter" idx="13" hasCustomPrompt="1"/>
          </p:nvPr>
        </p:nvSpPr>
        <p:spPr>
          <a:xfrm>
            <a:off x="595177" y="1279382"/>
            <a:ext cx="9769200" cy="534841"/>
          </a:xfrm>
          <a:prstGeom prst="rect">
            <a:avLst/>
          </a:prstGeom>
        </p:spPr>
        <p:txBody>
          <a:bodyPr vert="horz" lIns="162617" tIns="81308" rIns="162617" bIns="81308"/>
          <a:lstStyle>
            <a:lvl1pPr marL="0" indent="0">
              <a:buNone/>
              <a:defRPr sz="2800" b="0" i="0">
                <a:solidFill>
                  <a:schemeClr val="bg1"/>
                </a:solidFill>
                <a:latin typeface="Verdana" charset="0"/>
                <a:ea typeface="Verdana" charset="0"/>
                <a:cs typeface="Verdana" charset="0"/>
              </a:defRPr>
            </a:lvl1pPr>
          </a:lstStyle>
          <a:p>
            <a:pPr lvl="0"/>
            <a:r>
              <a:rPr lang="en-US" dirty="0" err="1" smtClean="0"/>
              <a:t>Subtítulo</a:t>
            </a:r>
            <a:endParaRPr lang="en-US" dirty="0"/>
          </a:p>
        </p:txBody>
      </p:sp>
      <p:sp>
        <p:nvSpPr>
          <p:cNvPr id="7" name="Content Placeholder 2"/>
          <p:cNvSpPr>
            <a:spLocks noGrp="1"/>
          </p:cNvSpPr>
          <p:nvPr>
            <p:ph sz="half" idx="1" hasCustomPrompt="1"/>
          </p:nvPr>
        </p:nvSpPr>
        <p:spPr>
          <a:xfrm>
            <a:off x="596208" y="2033625"/>
            <a:ext cx="9767145" cy="3807192"/>
          </a:xfrm>
          <a:prstGeom prst="rect">
            <a:avLst/>
          </a:prstGeom>
        </p:spPr>
        <p:txBody>
          <a:bodyPr lIns="162617" tIns="81308" rIns="162617" bIns="81308"/>
          <a:lstStyle>
            <a:lvl1pPr marL="0" indent="0">
              <a:buNone/>
              <a:defRPr sz="1867" b="0" i="0">
                <a:solidFill>
                  <a:schemeClr val="bg1"/>
                </a:solidFill>
                <a:latin typeface="Verdana" charset="0"/>
                <a:ea typeface="Verdana" charset="0"/>
                <a:cs typeface="Verdana" charset="0"/>
              </a:defRPr>
            </a:lvl1pPr>
            <a:lvl2pPr>
              <a:defRPr sz="1867" b="0" i="0">
                <a:latin typeface="Chevin Pro Light"/>
                <a:cs typeface="Chevin Pro Light"/>
              </a:defRPr>
            </a:lvl2pPr>
            <a:lvl3pPr>
              <a:defRPr sz="1867" b="0" i="0">
                <a:latin typeface="Chevin Pro Light"/>
                <a:cs typeface="Chevin Pro Light"/>
              </a:defRPr>
            </a:lvl3pPr>
            <a:lvl4pPr>
              <a:defRPr sz="1867" b="0" i="0">
                <a:latin typeface="Chevin Pro Light"/>
                <a:cs typeface="Chevin Pro Light"/>
              </a:defRPr>
            </a:lvl4pPr>
            <a:lvl5pPr>
              <a:defRPr sz="1867" b="0" i="0">
                <a:latin typeface="Chevin Pro Light"/>
                <a:cs typeface="Chevin Pro Light"/>
              </a:defRPr>
            </a:lvl5pPr>
            <a:lvl6pPr>
              <a:defRPr sz="2400"/>
            </a:lvl6pPr>
            <a:lvl7pPr>
              <a:defRPr sz="2400"/>
            </a:lvl7pPr>
            <a:lvl8pPr>
              <a:defRPr sz="2400"/>
            </a:lvl8pPr>
            <a:lvl9pPr>
              <a:defRPr sz="2400"/>
            </a:lvl9pPr>
          </a:lstStyle>
          <a:p>
            <a:pPr lvl="0"/>
            <a:r>
              <a:rPr lang="en-US" dirty="0" err="1" smtClean="0"/>
              <a:t>Insira</a:t>
            </a:r>
            <a:r>
              <a:rPr lang="en-US" dirty="0" smtClean="0"/>
              <a:t> o </a:t>
            </a:r>
            <a:r>
              <a:rPr lang="en-US" dirty="0" err="1" smtClean="0"/>
              <a:t>texto</a:t>
            </a:r>
            <a:r>
              <a:rPr lang="en-US" dirty="0" smtClean="0"/>
              <a:t> </a:t>
            </a:r>
            <a:r>
              <a:rPr lang="en-US" dirty="0" err="1" smtClean="0"/>
              <a:t>aqui</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51748" y="6234217"/>
            <a:ext cx="2899529" cy="1621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45" y="5840818"/>
            <a:ext cx="876656" cy="898725"/>
          </a:xfrm>
          <a:prstGeom prst="rect">
            <a:avLst/>
          </a:prstGeom>
        </p:spPr>
      </p:pic>
      <p:sp>
        <p:nvSpPr>
          <p:cNvPr id="8" name="Slide Number Placeholder 5"/>
          <p:cNvSpPr>
            <a:spLocks noGrp="1"/>
          </p:cNvSpPr>
          <p:nvPr>
            <p:ph type="sldNum" sz="quarter" idx="12"/>
          </p:nvPr>
        </p:nvSpPr>
        <p:spPr>
          <a:xfrm>
            <a:off x="11483163" y="6322828"/>
            <a:ext cx="550531" cy="385037"/>
          </a:xfrm>
          <a:prstGeom prst="rect">
            <a:avLst/>
          </a:prstGeom>
        </p:spPr>
        <p:txBody>
          <a:bodyPr/>
          <a:lstStyle>
            <a:lvl1pPr>
              <a:defRPr sz="1333">
                <a:latin typeface="Verdana" charset="0"/>
                <a:ea typeface="Verdana" charset="0"/>
                <a:cs typeface="Verdana" charset="0"/>
              </a:defRPr>
            </a:lvl1pPr>
          </a:lstStyle>
          <a:p>
            <a:pPr defTabSz="1172232"/>
            <a:fld id="{841C1E6D-82D2-AB41-849C-B306F2821F71}" type="slidenum">
              <a:rPr lang="en-US" smtClean="0">
                <a:solidFill>
                  <a:srgbClr val="FEFDFF"/>
                </a:solidFill>
              </a:rPr>
              <a:pPr defTabSz="1172232"/>
              <a:t>‹nº›</a:t>
            </a:fld>
            <a:endParaRPr lang="en-US" dirty="0">
              <a:solidFill>
                <a:srgbClr val="FEFDFF"/>
              </a:solidFill>
            </a:endParaRPr>
          </a:p>
        </p:txBody>
      </p:sp>
    </p:spTree>
    <p:extLst>
      <p:ext uri="{BB962C8B-B14F-4D97-AF65-F5344CB8AC3E}">
        <p14:creationId xmlns:p14="http://schemas.microsoft.com/office/powerpoint/2010/main" val="712388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10.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11.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theme" Target="../theme/theme12.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theme" Target="../theme/theme13.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10" Type="http://schemas.openxmlformats.org/officeDocument/2006/relationships/slideLayout" Target="../slideLayouts/slideLayout269.xml"/><Relationship Id="rId19" Type="http://schemas.openxmlformats.org/officeDocument/2006/relationships/image" Target="../media/image22.png"/><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theme" Target="../theme/theme14.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theme" Target="../theme/theme3.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41" Type="http://schemas.openxmlformats.org/officeDocument/2006/relationships/slideLayout" Target="../slideLayouts/slideLayout10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8"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9" Type="http://schemas.openxmlformats.org/officeDocument/2006/relationships/slideLayout" Target="../slideLayouts/slideLayout154.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42" Type="http://schemas.openxmlformats.org/officeDocument/2006/relationships/slideLayout" Target="../slideLayouts/slideLayout157.xml"/><Relationship Id="rId47" Type="http://schemas.openxmlformats.org/officeDocument/2006/relationships/slideLayout" Target="../slideLayouts/slideLayout162.xml"/><Relationship Id="rId50" Type="http://schemas.openxmlformats.org/officeDocument/2006/relationships/theme" Target="../theme/theme4.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46" Type="http://schemas.openxmlformats.org/officeDocument/2006/relationships/slideLayout" Target="../slideLayouts/slideLayout161.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41" Type="http://schemas.openxmlformats.org/officeDocument/2006/relationships/slideLayout" Target="../slideLayouts/slideLayout156.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40" Type="http://schemas.openxmlformats.org/officeDocument/2006/relationships/slideLayout" Target="../slideLayouts/slideLayout155.xml"/><Relationship Id="rId45" Type="http://schemas.openxmlformats.org/officeDocument/2006/relationships/slideLayout" Target="../slideLayouts/slideLayout160.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49" Type="http://schemas.openxmlformats.org/officeDocument/2006/relationships/slideLayout" Target="../slideLayouts/slideLayout164.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4" Type="http://schemas.openxmlformats.org/officeDocument/2006/relationships/slideLayout" Target="../slideLayouts/slideLayout159.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43" Type="http://schemas.openxmlformats.org/officeDocument/2006/relationships/slideLayout" Target="../slideLayouts/slideLayout158.xml"/><Relationship Id="rId48" Type="http://schemas.openxmlformats.org/officeDocument/2006/relationships/slideLayout" Target="../slideLayouts/slideLayout163.xml"/><Relationship Id="rId8" Type="http://schemas.openxmlformats.org/officeDocument/2006/relationships/slideLayout" Target="../slideLayouts/slideLayout1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5.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7.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theme" Target="../theme/theme8.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E98A4EA-36D6-4B80-A087-D701E04202BF}" type="datetimeFigureOut">
              <a:rPr lang="pt-BR" smtClean="0">
                <a:solidFill>
                  <a:prstClr val="black">
                    <a:tint val="75000"/>
                  </a:prstClr>
                </a:solidFill>
              </a:rPr>
              <a:pPr defTabSz="914400"/>
              <a:t>06/01/2022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38E9AA-9D53-4498-9471-4FDAE6E5C4BC}" type="slidenum">
              <a:rPr lang="pt-BR" smtClean="0">
                <a:solidFill>
                  <a:prstClr val="black">
                    <a:tint val="75000"/>
                  </a:prstClr>
                </a:solidFill>
              </a:rPr>
              <a:pPr defTabSz="914400"/>
              <a:t>‹nº›</a:t>
            </a:fld>
            <a:endParaRPr lang="pt-BR">
              <a:solidFill>
                <a:prstClr val="black">
                  <a:tint val="75000"/>
                </a:prstClr>
              </a:solidFill>
            </a:endParaRPr>
          </a:p>
        </p:txBody>
      </p:sp>
    </p:spTree>
    <p:extLst>
      <p:ext uri="{BB962C8B-B14F-4D97-AF65-F5344CB8AC3E}">
        <p14:creationId xmlns:p14="http://schemas.microsoft.com/office/powerpoint/2010/main" val="1155464671"/>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E98A4EA-36D6-4B80-A087-D701E04202BF}" type="datetimeFigureOut">
              <a:rPr lang="pt-BR" smtClean="0">
                <a:solidFill>
                  <a:prstClr val="black">
                    <a:tint val="75000"/>
                  </a:prstClr>
                </a:solidFill>
              </a:rPr>
              <a:pPr defTabSz="914400"/>
              <a:t>06/01/2022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38E9AA-9D53-4498-9471-4FDAE6E5C4BC}" type="slidenum">
              <a:rPr lang="pt-BR" smtClean="0">
                <a:solidFill>
                  <a:prstClr val="black">
                    <a:tint val="75000"/>
                  </a:prstClr>
                </a:solidFill>
              </a:rPr>
              <a:pPr defTabSz="914400"/>
              <a:t>‹nº›</a:t>
            </a:fld>
            <a:endParaRPr lang="pt-BR">
              <a:solidFill>
                <a:prstClr val="black">
                  <a:tint val="75000"/>
                </a:prstClr>
              </a:solidFill>
            </a:endParaRPr>
          </a:p>
        </p:txBody>
      </p:sp>
    </p:spTree>
    <p:extLst>
      <p:ext uri="{BB962C8B-B14F-4D97-AF65-F5344CB8AC3E}">
        <p14:creationId xmlns:p14="http://schemas.microsoft.com/office/powerpoint/2010/main" val="302552137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fld id="{E42C2326-5F09-42DF-A3E5-34D17BE15B77}" type="datetimeFigureOut">
              <a:rPr lang="pt-BR" smtClean="0">
                <a:solidFill>
                  <a:prstClr val="black">
                    <a:tint val="75000"/>
                  </a:prstClr>
                </a:solidFill>
              </a:rPr>
              <a:pPr defTabSz="685783"/>
              <a:t>06/01/2022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fld id="{9B72562C-D293-43C5-8D44-8067FDFBEFCC}" type="slidenum">
              <a:rPr lang="pt-BR" smtClean="0">
                <a:solidFill>
                  <a:prstClr val="black">
                    <a:tint val="75000"/>
                  </a:prstClr>
                </a:solidFill>
              </a:rPr>
              <a:pPr defTabSz="685783"/>
              <a:t>‹nº›</a:t>
            </a:fld>
            <a:endParaRPr lang="pt-BR">
              <a:solidFill>
                <a:prstClr val="black">
                  <a:tint val="75000"/>
                </a:prstClr>
              </a:solidFill>
            </a:endParaRPr>
          </a:p>
        </p:txBody>
      </p:sp>
    </p:spTree>
    <p:extLst>
      <p:ext uri="{BB962C8B-B14F-4D97-AF65-F5344CB8AC3E}">
        <p14:creationId xmlns:p14="http://schemas.microsoft.com/office/powerpoint/2010/main" val="3015880662"/>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2" name="Title Placeholder 1"/>
          <p:cNvSpPr>
            <a:spLocks noGrp="1"/>
          </p:cNvSpPr>
          <p:nvPr>
            <p:ph type="title"/>
          </p:nvPr>
        </p:nvSpPr>
        <p:spPr>
          <a:xfrm>
            <a:off x="2895600" y="764373"/>
            <a:ext cx="8503920" cy="12930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92480" y="2194560"/>
            <a:ext cx="10607040" cy="406908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549640" y="6356352"/>
            <a:ext cx="284988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4F973ADE-6AF9-47F3-9783-D7C87AABA82F}" type="datetimeFigureOut">
              <a:rPr lang="pt-BR" smtClean="0">
                <a:solidFill>
                  <a:prstClr val="white">
                    <a:tint val="75000"/>
                  </a:prstClr>
                </a:solidFill>
              </a:rPr>
              <a:pPr defTabSz="914400"/>
              <a:t>06/01/2022</a:t>
            </a:fld>
            <a:endParaRPr lang="pt-BR">
              <a:solidFill>
                <a:prstClr val="white">
                  <a:tint val="75000"/>
                </a:prstClr>
              </a:solidFill>
            </a:endParaRPr>
          </a:p>
        </p:txBody>
      </p:sp>
      <p:sp>
        <p:nvSpPr>
          <p:cNvPr id="5" name="Footer Placeholder 4"/>
          <p:cNvSpPr>
            <a:spLocks noGrp="1"/>
          </p:cNvSpPr>
          <p:nvPr>
            <p:ph type="ftr" sz="quarter" idx="3"/>
          </p:nvPr>
        </p:nvSpPr>
        <p:spPr>
          <a:xfrm>
            <a:off x="792480" y="6355847"/>
            <a:ext cx="757428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914400"/>
            <a:endParaRPr lang="pt-BR">
              <a:solidFill>
                <a:prstClr val="white">
                  <a:tint val="75000"/>
                </a:prstClr>
              </a:solidFill>
            </a:endParaRPr>
          </a:p>
        </p:txBody>
      </p:sp>
      <p:sp>
        <p:nvSpPr>
          <p:cNvPr id="6" name="Slide Number Placeholder 5"/>
          <p:cNvSpPr>
            <a:spLocks noGrp="1"/>
          </p:cNvSpPr>
          <p:nvPr>
            <p:ph type="sldNum" sz="quarter" idx="4"/>
          </p:nvPr>
        </p:nvSpPr>
        <p:spPr>
          <a:xfrm>
            <a:off x="8763000" y="381002"/>
            <a:ext cx="263652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E97CAD8D-06C0-4139-8C3F-2611E27108D5}" type="slidenum">
              <a:rPr lang="pt-BR" smtClean="0">
                <a:solidFill>
                  <a:prstClr val="white">
                    <a:tint val="75000"/>
                  </a:prstClr>
                </a:solidFill>
              </a:rPr>
              <a:pPr defTabSz="914400"/>
              <a:t>‹nº›</a:t>
            </a:fld>
            <a:endParaRPr lang="pt-BR">
              <a:solidFill>
                <a:prstClr val="white">
                  <a:tint val="75000"/>
                </a:prstClr>
              </a:solidFill>
            </a:endParaRPr>
          </a:p>
        </p:txBody>
      </p:sp>
    </p:spTree>
    <p:extLst>
      <p:ext uri="{BB962C8B-B14F-4D97-AF65-F5344CB8AC3E}">
        <p14:creationId xmlns:p14="http://schemas.microsoft.com/office/powerpoint/2010/main" val="1518066961"/>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E98A4EA-36D6-4B80-A087-D701E04202BF}" type="datetimeFigureOut">
              <a:rPr lang="pt-BR" smtClean="0">
                <a:solidFill>
                  <a:prstClr val="black">
                    <a:tint val="75000"/>
                  </a:prstClr>
                </a:solidFill>
              </a:rPr>
              <a:pPr defTabSz="914400"/>
              <a:t>06/01/2022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38E9AA-9D53-4498-9471-4FDAE6E5C4BC}" type="slidenum">
              <a:rPr lang="pt-BR" smtClean="0">
                <a:solidFill>
                  <a:prstClr val="black">
                    <a:tint val="75000"/>
                  </a:prstClr>
                </a:solidFill>
              </a:rPr>
              <a:pPr defTabSz="914400"/>
              <a:t>‹nº›</a:t>
            </a:fld>
            <a:endParaRPr lang="pt-BR">
              <a:solidFill>
                <a:prstClr val="black">
                  <a:tint val="75000"/>
                </a:prstClr>
              </a:solidFill>
            </a:endParaRPr>
          </a:p>
        </p:txBody>
      </p:sp>
    </p:spTree>
    <p:extLst>
      <p:ext uri="{BB962C8B-B14F-4D97-AF65-F5344CB8AC3E}">
        <p14:creationId xmlns:p14="http://schemas.microsoft.com/office/powerpoint/2010/main" val="1772392410"/>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469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9" r:id="rId49"/>
  </p:sldLayoutIdLst>
  <p:timing>
    <p:tnLst>
      <p:par>
        <p:cTn id="1" dur="indefinite" restart="never" nodeType="tmRoot"/>
      </p:par>
    </p:tnLst>
  </p:timing>
  <p:hf hdr="0" ftr="0" dt="0"/>
  <p:txStyles>
    <p:titleStyle>
      <a:lvl1pPr algn="l" defTabSz="1219170" rtl="0" eaLnBrk="1" latinLnBrk="0" hangingPunct="1">
        <a:lnSpc>
          <a:spcPct val="90000"/>
        </a:lnSpc>
        <a:spcBef>
          <a:spcPct val="0"/>
        </a:spcBef>
        <a:buNone/>
        <a:defRPr sz="4800" kern="1200">
          <a:solidFill>
            <a:schemeClr val="tx1"/>
          </a:solidFill>
          <a:latin typeface="Open Sans" charset="0"/>
          <a:ea typeface="Open Sans" charset="0"/>
          <a:cs typeface="Open Sans"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7373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Lst>
  <p:timing>
    <p:tnLst>
      <p:par>
        <p:cTn id="1" dur="indefinite" restart="never" nodeType="tmRoot"/>
      </p:par>
    </p:tnLst>
  </p:timing>
  <p:hf hdr="0" ftr="0" dt="0"/>
  <p:txStyles>
    <p:titleStyle>
      <a:lvl1pPr algn="l" defTabSz="1219170" rtl="0" eaLnBrk="1" latinLnBrk="0" hangingPunct="1">
        <a:lnSpc>
          <a:spcPct val="90000"/>
        </a:lnSpc>
        <a:spcBef>
          <a:spcPct val="0"/>
        </a:spcBef>
        <a:buNone/>
        <a:defRPr sz="4800" kern="1200">
          <a:solidFill>
            <a:schemeClr val="tx1"/>
          </a:solidFill>
          <a:latin typeface="Open Sans" charset="0"/>
          <a:ea typeface="Open Sans" charset="0"/>
          <a:cs typeface="Open Sans"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80963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 id="2147483813" r:id="rId42"/>
    <p:sldLayoutId id="2147483814" r:id="rId43"/>
    <p:sldLayoutId id="2147483815" r:id="rId44"/>
    <p:sldLayoutId id="2147483816" r:id="rId45"/>
    <p:sldLayoutId id="2147483817" r:id="rId46"/>
    <p:sldLayoutId id="2147483818" r:id="rId47"/>
    <p:sldLayoutId id="2147483819" r:id="rId48"/>
    <p:sldLayoutId id="2147483821" r:id="rId49"/>
  </p:sldLayoutIdLst>
  <p:timing>
    <p:tnLst>
      <p:par>
        <p:cTn id="1" dur="indefinite" restart="never" nodeType="tmRoot"/>
      </p:par>
    </p:tnLst>
  </p:timing>
  <p:hf hdr="0" ftr="0" dt="0"/>
  <p:txStyles>
    <p:titleStyle>
      <a:lvl1pPr algn="l" defTabSz="1219170" rtl="0" eaLnBrk="1" latinLnBrk="0" hangingPunct="1">
        <a:lnSpc>
          <a:spcPct val="90000"/>
        </a:lnSpc>
        <a:spcBef>
          <a:spcPct val="0"/>
        </a:spcBef>
        <a:buNone/>
        <a:defRPr sz="4800" kern="1200">
          <a:solidFill>
            <a:schemeClr val="tx1"/>
          </a:solidFill>
          <a:latin typeface="Open Sans" charset="0"/>
          <a:ea typeface="Open Sans" charset="0"/>
          <a:cs typeface="Open Sans"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609600" y="292101"/>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3427"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34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panose="020B0604020202020204" pitchFamily="34" charset="0"/>
              </a:defRPr>
            </a:lvl1pPr>
          </a:lstStyle>
          <a:p>
            <a:pPr defTabSz="914377" fontAlgn="base">
              <a:spcBef>
                <a:spcPct val="0"/>
              </a:spcBef>
              <a:spcAft>
                <a:spcPct val="0"/>
              </a:spcAft>
              <a:defRPr/>
            </a:pPr>
            <a:endParaRPr lang="pt-BR" altLang="pt-BR" dirty="0">
              <a:solidFill>
                <a:srgbClr val="FFFFFF"/>
              </a:solidFill>
            </a:endParaRPr>
          </a:p>
        </p:txBody>
      </p:sp>
      <p:sp>
        <p:nvSpPr>
          <p:cNvPr id="10342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panose="020B0604020202020204" pitchFamily="34" charset="0"/>
              </a:defRPr>
            </a:lvl1pPr>
          </a:lstStyle>
          <a:p>
            <a:pPr defTabSz="914377" fontAlgn="base">
              <a:spcBef>
                <a:spcPct val="0"/>
              </a:spcBef>
              <a:spcAft>
                <a:spcPct val="0"/>
              </a:spcAft>
              <a:defRPr/>
            </a:pPr>
            <a:endParaRPr lang="pt-BR" altLang="pt-BR" dirty="0">
              <a:solidFill>
                <a:srgbClr val="FFFFFF"/>
              </a:solidFill>
            </a:endParaRPr>
          </a:p>
        </p:txBody>
      </p:sp>
      <p:sp>
        <p:nvSpPr>
          <p:cNvPr id="103430" name="Rectangle 6"/>
          <p:cNvSpPr>
            <a:spLocks noGrp="1" noChangeArrowheads="1"/>
          </p:cNvSpPr>
          <p:nvPr>
            <p:ph type="sldNum" sz="quarter" idx="4"/>
          </p:nvPr>
        </p:nvSpPr>
        <p:spPr bwMode="auto">
          <a:xfrm>
            <a:off x="8026400" y="6200775"/>
            <a:ext cx="416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panose="020B0604020202020204" pitchFamily="34" charset="0"/>
              </a:defRPr>
            </a:lvl1pPr>
          </a:lstStyle>
          <a:p>
            <a:pPr defTabSz="914377" fontAlgn="base">
              <a:spcBef>
                <a:spcPct val="0"/>
              </a:spcBef>
              <a:spcAft>
                <a:spcPct val="0"/>
              </a:spcAft>
              <a:defRPr/>
            </a:pPr>
            <a:endParaRPr lang="pt-BR" altLang="pt-BR" dirty="0">
              <a:solidFill>
                <a:srgbClr val="FFFFFF"/>
              </a:solidFill>
            </a:endParaRPr>
          </a:p>
        </p:txBody>
      </p:sp>
    </p:spTree>
    <p:extLst>
      <p:ext uri="{BB962C8B-B14F-4D97-AF65-F5344CB8AC3E}">
        <p14:creationId xmlns:p14="http://schemas.microsoft.com/office/powerpoint/2010/main" val="2031702215"/>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spd="med">
    <p:random/>
  </p:transition>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189"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377"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566"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754"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891" indent="-342891"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32" indent="-285744"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2971" indent="-228594"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160" indent="-228594"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349" indent="-228594"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E1A08D5D-AC39-49C1-B22C-A0AF240874F0}" type="datetimeFigureOut">
              <a:rPr lang="pt-BR" smtClean="0">
                <a:solidFill>
                  <a:prstClr val="black">
                    <a:tint val="75000"/>
                  </a:prstClr>
                </a:solidFill>
              </a:rPr>
              <a:pPr defTabSz="342900"/>
              <a:t>06/01/2022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E914B526-74C0-425B-B1AF-38F18C948A43}" type="slidenum">
              <a:rPr lang="pt-BR" smtClean="0">
                <a:solidFill>
                  <a:prstClr val="black">
                    <a:tint val="75000"/>
                  </a:prstClr>
                </a:solidFill>
              </a:rPr>
              <a:pPr defTabSz="342900"/>
              <a:t>‹nº›</a:t>
            </a:fld>
            <a:endParaRPr lang="pt-BR">
              <a:solidFill>
                <a:prstClr val="black">
                  <a:tint val="75000"/>
                </a:prstClr>
              </a:solidFill>
            </a:endParaRPr>
          </a:p>
        </p:txBody>
      </p:sp>
    </p:spTree>
    <p:extLst>
      <p:ext uri="{BB962C8B-B14F-4D97-AF65-F5344CB8AC3E}">
        <p14:creationId xmlns:p14="http://schemas.microsoft.com/office/powerpoint/2010/main" val="416849349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609600" y="292101"/>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3427"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3428" name="Rectangle 4"/>
          <p:cNvSpPr>
            <a:spLocks noGrp="1" noChangeArrowheads="1"/>
          </p:cNvSpPr>
          <p:nvPr>
            <p:ph type="dt" sz="half" idx="2"/>
          </p:nvPr>
        </p:nvSpPr>
        <p:spPr bwMode="auto">
          <a:xfrm>
            <a:off x="609600" y="6245227"/>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50" b="0">
                <a:effectLst>
                  <a:outerShdw blurRad="38100" dist="38100" dir="2700000" algn="tl">
                    <a:srgbClr val="000000"/>
                  </a:outerShdw>
                </a:effectLst>
                <a:latin typeface="Arial" panose="020B0604020202020204" pitchFamily="34" charset="0"/>
              </a:defRPr>
            </a:lvl1pPr>
          </a:lstStyle>
          <a:p>
            <a:pPr defTabSz="685783" fontAlgn="base">
              <a:spcBef>
                <a:spcPct val="0"/>
              </a:spcBef>
              <a:spcAft>
                <a:spcPct val="0"/>
              </a:spcAft>
              <a:defRPr/>
            </a:pPr>
            <a:endParaRPr lang="pt-BR" altLang="pt-BR" dirty="0">
              <a:solidFill>
                <a:srgbClr val="FFFFFF"/>
              </a:solidFill>
            </a:endParaRPr>
          </a:p>
        </p:txBody>
      </p:sp>
      <p:sp>
        <p:nvSpPr>
          <p:cNvPr id="103429" name="Rectangle 5"/>
          <p:cNvSpPr>
            <a:spLocks noGrp="1" noChangeArrowheads="1"/>
          </p:cNvSpPr>
          <p:nvPr>
            <p:ph type="ftr" sz="quarter" idx="3"/>
          </p:nvPr>
        </p:nvSpPr>
        <p:spPr bwMode="auto">
          <a:xfrm>
            <a:off x="4165600" y="6245227"/>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50" b="0">
                <a:effectLst>
                  <a:outerShdw blurRad="38100" dist="38100" dir="2700000" algn="tl">
                    <a:srgbClr val="000000"/>
                  </a:outerShdw>
                </a:effectLst>
                <a:latin typeface="Arial" panose="020B0604020202020204" pitchFamily="34" charset="0"/>
              </a:defRPr>
            </a:lvl1pPr>
          </a:lstStyle>
          <a:p>
            <a:pPr defTabSz="685783" fontAlgn="base">
              <a:spcBef>
                <a:spcPct val="0"/>
              </a:spcBef>
              <a:spcAft>
                <a:spcPct val="0"/>
              </a:spcAft>
              <a:defRPr/>
            </a:pPr>
            <a:endParaRPr lang="pt-BR" altLang="pt-BR" dirty="0">
              <a:solidFill>
                <a:srgbClr val="FFFFFF"/>
              </a:solidFill>
            </a:endParaRPr>
          </a:p>
        </p:txBody>
      </p:sp>
      <p:sp>
        <p:nvSpPr>
          <p:cNvPr id="103430" name="Rectangle 6"/>
          <p:cNvSpPr>
            <a:spLocks noGrp="1" noChangeArrowheads="1"/>
          </p:cNvSpPr>
          <p:nvPr>
            <p:ph type="sldNum" sz="quarter" idx="4"/>
          </p:nvPr>
        </p:nvSpPr>
        <p:spPr bwMode="auto">
          <a:xfrm>
            <a:off x="8026400" y="6200777"/>
            <a:ext cx="416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b="0">
                <a:effectLst>
                  <a:outerShdw blurRad="38100" dist="38100" dir="2700000" algn="tl">
                    <a:srgbClr val="000000"/>
                  </a:outerShdw>
                </a:effectLst>
                <a:latin typeface="Arial" panose="020B0604020202020204" pitchFamily="34" charset="0"/>
              </a:defRPr>
            </a:lvl1pPr>
          </a:lstStyle>
          <a:p>
            <a:pPr defTabSz="685783" fontAlgn="base">
              <a:spcBef>
                <a:spcPct val="0"/>
              </a:spcBef>
              <a:spcAft>
                <a:spcPct val="0"/>
              </a:spcAft>
              <a:defRPr/>
            </a:pPr>
            <a:endParaRPr lang="pt-BR" altLang="pt-BR" dirty="0">
              <a:solidFill>
                <a:srgbClr val="FFFFFF"/>
              </a:solidFill>
            </a:endParaRPr>
          </a:p>
        </p:txBody>
      </p:sp>
    </p:spTree>
    <p:extLst>
      <p:ext uri="{BB962C8B-B14F-4D97-AF65-F5344CB8AC3E}">
        <p14:creationId xmlns:p14="http://schemas.microsoft.com/office/powerpoint/2010/main" val="4249923495"/>
      </p:ext>
    </p:extLst>
  </p:cSld>
  <p:clrMap bg1="dk2" tx1="lt1" bg2="dk1"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spd="med">
    <p:random/>
  </p:transition>
  <p:txStyles>
    <p:titleStyle>
      <a:lvl1pPr algn="l" rtl="0" eaLnBrk="0" fontAlgn="base" hangingPunct="0">
        <a:spcBef>
          <a:spcPct val="0"/>
        </a:spcBef>
        <a:spcAft>
          <a:spcPct val="0"/>
        </a:spcAft>
        <a:defRPr sz="33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342892" algn="l"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685783" algn="l"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028675" algn="l"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371566" algn="l"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257168" indent="-257168"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1pPr>
      <a:lvl2pPr marL="557199" indent="-214308" algn="l" rtl="0" eaLnBrk="0" fontAlgn="base" hangingPunct="0">
        <a:spcBef>
          <a:spcPct val="20000"/>
        </a:spcBef>
        <a:spcAft>
          <a:spcPct val="0"/>
        </a:spcAft>
        <a:buFont typeface="Tahoma" panose="020B0604030504040204" pitchFamily="34" charset="0"/>
        <a:buChar char="–"/>
        <a:defRPr sz="2100" kern="1200">
          <a:solidFill>
            <a:schemeClr val="tx1"/>
          </a:solidFill>
          <a:effectLst>
            <a:outerShdw blurRad="38100" dist="38100" dir="2700000" algn="tl">
              <a:srgbClr val="000000"/>
            </a:outerShdw>
          </a:effectLst>
          <a:latin typeface="+mn-lt"/>
          <a:ea typeface="+mn-ea"/>
          <a:cs typeface="+mn-cs"/>
        </a:defRPr>
      </a:lvl2pPr>
      <a:lvl3pPr marL="857228" indent="-171446" algn="l" rtl="0" eaLnBrk="0" fontAlgn="base" hangingPunct="0">
        <a:spcBef>
          <a:spcPct val="20000"/>
        </a:spcBef>
        <a:spcAft>
          <a:spcPct val="0"/>
        </a:spcAft>
        <a:buClr>
          <a:schemeClr val="hlink"/>
        </a:buClr>
        <a:buSzPct val="120000"/>
        <a:buChar char="•"/>
        <a:defRPr sz="1800" kern="1200">
          <a:solidFill>
            <a:schemeClr val="tx1"/>
          </a:solidFill>
          <a:effectLst>
            <a:outerShdw blurRad="38100" dist="38100" dir="2700000" algn="tl">
              <a:srgbClr val="000000"/>
            </a:outerShdw>
          </a:effectLst>
          <a:latin typeface="+mn-lt"/>
          <a:ea typeface="+mn-ea"/>
          <a:cs typeface="+mn-cs"/>
        </a:defRPr>
      </a:lvl3pPr>
      <a:lvl4pPr marL="1200120" indent="-171446" algn="l" rtl="0" eaLnBrk="0" fontAlgn="base" hangingPunct="0">
        <a:spcBef>
          <a:spcPct val="20000"/>
        </a:spcBef>
        <a:spcAft>
          <a:spcPct val="0"/>
        </a:spcAft>
        <a:buFont typeface="Tahoma" panose="020B0604030504040204" pitchFamily="34" charset="0"/>
        <a:buChar char="–"/>
        <a:defRPr sz="1500" kern="1200">
          <a:solidFill>
            <a:schemeClr val="tx1"/>
          </a:solidFill>
          <a:effectLst>
            <a:outerShdw blurRad="38100" dist="38100" dir="2700000" algn="tl">
              <a:srgbClr val="000000"/>
            </a:outerShdw>
          </a:effectLst>
          <a:latin typeface="+mn-lt"/>
          <a:ea typeface="+mn-ea"/>
          <a:cs typeface="+mn-cs"/>
        </a:defRPr>
      </a:lvl4pPr>
      <a:lvl5pPr marL="1543012" indent="-171446" algn="l" rtl="0" eaLnBrk="0" fontAlgn="base" hangingPunct="0">
        <a:spcBef>
          <a:spcPct val="20000"/>
        </a:spcBef>
        <a:spcAft>
          <a:spcPct val="0"/>
        </a:spcAft>
        <a:buClr>
          <a:schemeClr val="hlink"/>
        </a:buClr>
        <a:buSzPct val="80000"/>
        <a:buFont typeface="Wingdings" panose="05000000000000000000" pitchFamily="2" charset="2"/>
        <a:buChar char="v"/>
        <a:defRPr sz="1500" kern="1200">
          <a:solidFill>
            <a:schemeClr val="tx1"/>
          </a:solidFill>
          <a:effectLst>
            <a:outerShdw blurRad="38100" dist="38100" dir="2700000" algn="tl">
              <a:srgbClr val="000000"/>
            </a:outerShdw>
          </a:effectLst>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E98A4EA-36D6-4B80-A087-D701E04202BF}" type="datetimeFigureOut">
              <a:rPr lang="pt-BR" smtClean="0">
                <a:solidFill>
                  <a:prstClr val="black">
                    <a:tint val="75000"/>
                  </a:prstClr>
                </a:solidFill>
              </a:rPr>
              <a:pPr defTabSz="914400"/>
              <a:t>06/01/2022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38E9AA-9D53-4498-9471-4FDAE6E5C4BC}" type="slidenum">
              <a:rPr lang="pt-BR" smtClean="0">
                <a:solidFill>
                  <a:prstClr val="black">
                    <a:tint val="75000"/>
                  </a:prstClr>
                </a:solidFill>
              </a:rPr>
              <a:pPr defTabSz="914400"/>
              <a:t>‹nº›</a:t>
            </a:fld>
            <a:endParaRPr lang="pt-BR">
              <a:solidFill>
                <a:prstClr val="black">
                  <a:tint val="75000"/>
                </a:prstClr>
              </a:solidFill>
            </a:endParaRPr>
          </a:p>
        </p:txBody>
      </p:sp>
    </p:spTree>
    <p:extLst>
      <p:ext uri="{BB962C8B-B14F-4D97-AF65-F5344CB8AC3E}">
        <p14:creationId xmlns:p14="http://schemas.microsoft.com/office/powerpoint/2010/main" val="1376344200"/>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E98A4EA-36D6-4B80-A087-D701E04202BF}" type="datetimeFigureOut">
              <a:rPr lang="pt-BR" smtClean="0">
                <a:solidFill>
                  <a:prstClr val="black">
                    <a:tint val="75000"/>
                  </a:prstClr>
                </a:solidFill>
              </a:rPr>
              <a:pPr defTabSz="914400"/>
              <a:t>06/01/2022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38E9AA-9D53-4498-9471-4FDAE6E5C4BC}" type="slidenum">
              <a:rPr lang="pt-BR" smtClean="0">
                <a:solidFill>
                  <a:prstClr val="black">
                    <a:tint val="75000"/>
                  </a:prstClr>
                </a:solidFill>
              </a:rPr>
              <a:pPr defTabSz="914400"/>
              <a:t>‹nº›</a:t>
            </a:fld>
            <a:endParaRPr lang="pt-BR">
              <a:solidFill>
                <a:prstClr val="black">
                  <a:tint val="75000"/>
                </a:prstClr>
              </a:solidFill>
            </a:endParaRPr>
          </a:p>
        </p:txBody>
      </p:sp>
    </p:spTree>
    <p:extLst>
      <p:ext uri="{BB962C8B-B14F-4D97-AF65-F5344CB8AC3E}">
        <p14:creationId xmlns:p14="http://schemas.microsoft.com/office/powerpoint/2010/main" val="2916778450"/>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0.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32.xml"/></Relationships>
</file>

<file path=ppt/slides/_rels/slide2.xml.rels><?xml version="1.0" encoding="UTF-8" standalone="yes"?>
<Relationships xmlns="http://schemas.openxmlformats.org/package/2006/relationships"><Relationship Id="rId2" Type="http://schemas.openxmlformats.org/officeDocument/2006/relationships/hyperlink" Target="http://www.who.i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6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7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78.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323835"/>
            <a:ext cx="8689976" cy="2509213"/>
          </a:xfrm>
        </p:spPr>
        <p:txBody>
          <a:bodyPr/>
          <a:lstStyle/>
          <a:p>
            <a:r>
              <a:rPr lang="pt-BR" dirty="0" smtClean="0"/>
              <a:t>Atendimentos de pacientes em cuidados paliativos</a:t>
            </a:r>
            <a:endParaRPr lang="pt-BR" dirty="0"/>
          </a:p>
        </p:txBody>
      </p:sp>
      <p:sp>
        <p:nvSpPr>
          <p:cNvPr id="3" name="Subtítulo 2"/>
          <p:cNvSpPr>
            <a:spLocks noGrp="1"/>
          </p:cNvSpPr>
          <p:nvPr>
            <p:ph type="subTitle" idx="1"/>
          </p:nvPr>
        </p:nvSpPr>
        <p:spPr>
          <a:xfrm>
            <a:off x="1751012" y="3743110"/>
            <a:ext cx="8689976" cy="1371599"/>
          </a:xfrm>
        </p:spPr>
        <p:txBody>
          <a:bodyPr/>
          <a:lstStyle/>
          <a:p>
            <a:r>
              <a:rPr lang="pt-BR" dirty="0" smtClean="0"/>
              <a:t>Psicólogas: Debora </a:t>
            </a:r>
            <a:r>
              <a:rPr lang="pt-BR" dirty="0" err="1" smtClean="0"/>
              <a:t>Genezini</a:t>
            </a:r>
            <a:r>
              <a:rPr lang="pt-BR" dirty="0" smtClean="0"/>
              <a:t> E VANESSA KARAM</a:t>
            </a:r>
          </a:p>
        </p:txBody>
      </p:sp>
    </p:spTree>
    <p:extLst>
      <p:ext uri="{BB962C8B-B14F-4D97-AF65-F5344CB8AC3E}">
        <p14:creationId xmlns:p14="http://schemas.microsoft.com/office/powerpoint/2010/main" val="200881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98769" y="332656"/>
            <a:ext cx="8579296" cy="6525344"/>
          </a:xfrm>
          <a:ln>
            <a:noFill/>
          </a:ln>
        </p:spPr>
        <p:txBody>
          <a:bodyPr>
            <a:normAutofit/>
          </a:bodyPr>
          <a:lstStyle/>
          <a:p>
            <a:pPr marL="0" indent="0" algn="ctr" eaLnBrk="1" hangingPunct="1">
              <a:lnSpc>
                <a:spcPct val="90000"/>
              </a:lnSpc>
              <a:spcBef>
                <a:spcPct val="0"/>
              </a:spcBef>
              <a:buNone/>
            </a:pPr>
            <a:r>
              <a:rPr lang="pt-BR" sz="4800" b="1" dirty="0">
                <a:solidFill>
                  <a:schemeClr val="accent5">
                    <a:lumMod val="50000"/>
                  </a:schemeClr>
                </a:solidFill>
              </a:rPr>
              <a:t>             </a:t>
            </a:r>
            <a:r>
              <a:rPr lang="pt-BR" sz="3600" cap="all" dirty="0">
                <a:solidFill>
                  <a:srgbClr val="060606"/>
                </a:solidFill>
                <a:effectLst/>
                <a:latin typeface="+mj-lt"/>
                <a:ea typeface="+mj-ea"/>
                <a:cs typeface="+mj-cs"/>
              </a:rPr>
              <a:t>QUANDO?</a:t>
            </a:r>
          </a:p>
          <a:p>
            <a:pPr marL="0" indent="0">
              <a:buNone/>
            </a:pPr>
            <a:endParaRPr lang="pt-BR" sz="2800" b="1" dirty="0">
              <a:solidFill>
                <a:schemeClr val="accent5">
                  <a:lumMod val="50000"/>
                </a:schemeClr>
              </a:solidFill>
            </a:endParaRPr>
          </a:p>
          <a:p>
            <a:pPr marL="0" indent="0">
              <a:buNone/>
            </a:pPr>
            <a:endParaRPr lang="pt-BR" b="1" dirty="0" smtClean="0">
              <a:solidFill>
                <a:schemeClr val="accent5">
                  <a:lumMod val="50000"/>
                </a:schemeClr>
              </a:solidFill>
            </a:endParaRPr>
          </a:p>
          <a:p>
            <a:pPr>
              <a:spcBef>
                <a:spcPts val="0"/>
              </a:spcBef>
              <a:buNone/>
            </a:pPr>
            <a:endParaRPr lang="pt-BR" b="1" dirty="0">
              <a:solidFill>
                <a:srgbClr val="215968"/>
              </a:solidFill>
            </a:endParaRPr>
          </a:p>
          <a:p>
            <a:pPr marL="0" indent="0" algn="just">
              <a:buNone/>
            </a:pPr>
            <a:endParaRPr lang="pt-BR" b="1" dirty="0" smtClean="0">
              <a:solidFill>
                <a:srgbClr val="215968"/>
              </a:solidFill>
              <a:effectLst>
                <a:outerShdw blurRad="38100" dist="38100" dir="2700000" algn="tl">
                  <a:srgbClr val="000000">
                    <a:alpha val="43137"/>
                  </a:srgbClr>
                </a:outerShdw>
              </a:effectLst>
              <a:cs typeface="Arabic Typesetting" pitchFamily="66" charset="-78"/>
            </a:endParaRPr>
          </a:p>
        </p:txBody>
      </p:sp>
      <p:sp>
        <p:nvSpPr>
          <p:cNvPr id="8" name="Triângulo retângulo 7"/>
          <p:cNvSpPr/>
          <p:nvPr/>
        </p:nvSpPr>
        <p:spPr>
          <a:xfrm rot="16200000">
            <a:off x="3198463" y="1226717"/>
            <a:ext cx="3246275" cy="4914545"/>
          </a:xfrm>
          <a:prstGeom prst="r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32"/>
            <a:endParaRPr lang="pt-BR" sz="1731" dirty="0">
              <a:solidFill>
                <a:prstClr val="white"/>
              </a:solidFill>
            </a:endParaRPr>
          </a:p>
        </p:txBody>
      </p:sp>
      <p:sp>
        <p:nvSpPr>
          <p:cNvPr id="9" name="Triângulo retângulo 8"/>
          <p:cNvSpPr/>
          <p:nvPr/>
        </p:nvSpPr>
        <p:spPr>
          <a:xfrm rot="5400000">
            <a:off x="3185721" y="1226716"/>
            <a:ext cx="3246275" cy="4914545"/>
          </a:xfrm>
          <a:prstGeom prst="r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32"/>
            <a:endParaRPr lang="pt-BR" sz="1731">
              <a:solidFill>
                <a:prstClr val="white"/>
              </a:solidFill>
            </a:endParaRPr>
          </a:p>
        </p:txBody>
      </p:sp>
      <p:sp>
        <p:nvSpPr>
          <p:cNvPr id="10" name="CaixaDeTexto 9"/>
          <p:cNvSpPr txBox="1"/>
          <p:nvPr/>
        </p:nvSpPr>
        <p:spPr>
          <a:xfrm>
            <a:off x="4328867" y="4083557"/>
            <a:ext cx="1931475" cy="830997"/>
          </a:xfrm>
          <a:prstGeom prst="rect">
            <a:avLst/>
          </a:prstGeom>
          <a:noFill/>
          <a:ln>
            <a:noFill/>
          </a:ln>
        </p:spPr>
        <p:txBody>
          <a:bodyPr wrap="square" rtlCol="0">
            <a:spAutoFit/>
          </a:bodyPr>
          <a:lstStyle/>
          <a:p>
            <a:pPr algn="ctr" defTabSz="1172232"/>
            <a:r>
              <a:rPr lang="pt-BR" sz="2400" b="1" dirty="0">
                <a:solidFill>
                  <a:prstClr val="white"/>
                </a:solidFill>
              </a:rPr>
              <a:t>Cuidados Paliativos</a:t>
            </a:r>
          </a:p>
        </p:txBody>
      </p:sp>
      <p:cxnSp>
        <p:nvCxnSpPr>
          <p:cNvPr id="13" name="Conector reto 12"/>
          <p:cNvCxnSpPr/>
          <p:nvPr/>
        </p:nvCxnSpPr>
        <p:spPr>
          <a:xfrm flipH="1">
            <a:off x="6108751" y="2024845"/>
            <a:ext cx="18003" cy="338870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5341638" y="5401753"/>
            <a:ext cx="1504829" cy="553998"/>
          </a:xfrm>
          <a:prstGeom prst="rect">
            <a:avLst/>
          </a:prstGeom>
          <a:noFill/>
          <a:ln>
            <a:noFill/>
          </a:ln>
        </p:spPr>
        <p:txBody>
          <a:bodyPr wrap="square" rtlCol="0">
            <a:spAutoFit/>
          </a:bodyPr>
          <a:lstStyle/>
          <a:p>
            <a:pPr algn="ctr" defTabSz="1172232"/>
            <a:r>
              <a:rPr lang="pt-BR" sz="1500" dirty="0">
                <a:solidFill>
                  <a:srgbClr val="000000"/>
                </a:solidFill>
              </a:rPr>
              <a:t>Início da</a:t>
            </a:r>
          </a:p>
          <a:p>
            <a:pPr algn="ctr" defTabSz="1172232"/>
            <a:r>
              <a:rPr lang="pt-BR" sz="1500" dirty="0" err="1">
                <a:solidFill>
                  <a:srgbClr val="000000"/>
                </a:solidFill>
              </a:rPr>
              <a:t>Terminalidade</a:t>
            </a:r>
            <a:endParaRPr lang="pt-BR" sz="1500" dirty="0">
              <a:solidFill>
                <a:srgbClr val="000000"/>
              </a:solidFill>
            </a:endParaRPr>
          </a:p>
        </p:txBody>
      </p:sp>
      <p:sp>
        <p:nvSpPr>
          <p:cNvPr id="15" name="CaixaDeTexto 14"/>
          <p:cNvSpPr txBox="1"/>
          <p:nvPr/>
        </p:nvSpPr>
        <p:spPr>
          <a:xfrm>
            <a:off x="1716265" y="5380476"/>
            <a:ext cx="1596916" cy="323165"/>
          </a:xfrm>
          <a:prstGeom prst="rect">
            <a:avLst/>
          </a:prstGeom>
          <a:noFill/>
          <a:ln>
            <a:noFill/>
          </a:ln>
        </p:spPr>
        <p:txBody>
          <a:bodyPr wrap="square" rtlCol="0">
            <a:spAutoFit/>
          </a:bodyPr>
          <a:lstStyle/>
          <a:p>
            <a:pPr algn="ctr" defTabSz="1172232"/>
            <a:r>
              <a:rPr lang="pt-BR" sz="1500" b="1" dirty="0">
                <a:solidFill>
                  <a:srgbClr val="000000"/>
                </a:solidFill>
              </a:rPr>
              <a:t>Diagnóstico</a:t>
            </a:r>
            <a:r>
              <a:rPr lang="pt-BR" sz="1500" dirty="0">
                <a:solidFill>
                  <a:srgbClr val="000000"/>
                </a:solidFill>
              </a:rPr>
              <a:t> </a:t>
            </a:r>
          </a:p>
        </p:txBody>
      </p:sp>
      <p:sp>
        <p:nvSpPr>
          <p:cNvPr id="18" name="CaixaDeTexto 17"/>
          <p:cNvSpPr txBox="1"/>
          <p:nvPr/>
        </p:nvSpPr>
        <p:spPr>
          <a:xfrm>
            <a:off x="2423592" y="2132858"/>
            <a:ext cx="1987720" cy="769441"/>
          </a:xfrm>
          <a:prstGeom prst="rect">
            <a:avLst/>
          </a:prstGeom>
          <a:noFill/>
          <a:ln>
            <a:noFill/>
          </a:ln>
        </p:spPr>
        <p:txBody>
          <a:bodyPr wrap="square" rtlCol="0">
            <a:spAutoFit/>
          </a:bodyPr>
          <a:lstStyle/>
          <a:p>
            <a:pPr algn="ctr" defTabSz="1172232"/>
            <a:r>
              <a:rPr lang="pt-BR" sz="2200" b="1" dirty="0">
                <a:solidFill>
                  <a:prstClr val="white"/>
                </a:solidFill>
              </a:rPr>
              <a:t>Tratamento modificador</a:t>
            </a:r>
          </a:p>
        </p:txBody>
      </p:sp>
      <p:sp>
        <p:nvSpPr>
          <p:cNvPr id="20" name="Retângulo 19"/>
          <p:cNvSpPr/>
          <p:nvPr/>
        </p:nvSpPr>
        <p:spPr>
          <a:xfrm>
            <a:off x="7266129" y="2059829"/>
            <a:ext cx="1080120" cy="3247297"/>
          </a:xfrm>
          <a:prstGeom prst="rect">
            <a:avLst/>
          </a:prstGeom>
          <a:solidFill>
            <a:srgbClr val="D84B40"/>
          </a:solidFill>
          <a:ln>
            <a:solidFill>
              <a:schemeClr val="tx1">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32"/>
            <a:r>
              <a:rPr lang="pt-BR" sz="1731" b="1" dirty="0">
                <a:solidFill>
                  <a:prstClr val="white"/>
                </a:solidFill>
              </a:rPr>
              <a:t>P</a:t>
            </a:r>
          </a:p>
          <a:p>
            <a:pPr algn="ctr" defTabSz="1172232"/>
            <a:r>
              <a:rPr lang="pt-BR" sz="1731" b="1" dirty="0">
                <a:solidFill>
                  <a:prstClr val="white"/>
                </a:solidFill>
              </a:rPr>
              <a:t>R</a:t>
            </a:r>
          </a:p>
          <a:p>
            <a:pPr algn="ctr" defTabSz="1172232"/>
            <a:r>
              <a:rPr lang="pt-BR" sz="1731" b="1" dirty="0">
                <a:solidFill>
                  <a:prstClr val="white"/>
                </a:solidFill>
              </a:rPr>
              <a:t>O</a:t>
            </a:r>
          </a:p>
          <a:p>
            <a:pPr algn="ctr" defTabSz="1172232"/>
            <a:r>
              <a:rPr lang="pt-BR" sz="1731" b="1" dirty="0">
                <a:solidFill>
                  <a:prstClr val="white"/>
                </a:solidFill>
              </a:rPr>
              <a:t>C</a:t>
            </a:r>
          </a:p>
          <a:p>
            <a:pPr algn="ctr" defTabSz="1172232"/>
            <a:r>
              <a:rPr lang="pt-BR" sz="1731" b="1" dirty="0">
                <a:solidFill>
                  <a:prstClr val="white"/>
                </a:solidFill>
              </a:rPr>
              <a:t>E</a:t>
            </a:r>
          </a:p>
          <a:p>
            <a:pPr algn="ctr" defTabSz="1172232"/>
            <a:r>
              <a:rPr lang="pt-BR" sz="1731" b="1" dirty="0">
                <a:solidFill>
                  <a:prstClr val="white"/>
                </a:solidFill>
              </a:rPr>
              <a:t>S</a:t>
            </a:r>
          </a:p>
          <a:p>
            <a:pPr algn="ctr" defTabSz="1172232"/>
            <a:r>
              <a:rPr lang="pt-BR" sz="1731" b="1" dirty="0">
                <a:solidFill>
                  <a:prstClr val="white"/>
                </a:solidFill>
              </a:rPr>
              <a:t>S</a:t>
            </a:r>
          </a:p>
          <a:p>
            <a:pPr algn="ctr" defTabSz="1172232"/>
            <a:r>
              <a:rPr lang="pt-BR" sz="1731" b="1" dirty="0">
                <a:solidFill>
                  <a:prstClr val="white"/>
                </a:solidFill>
              </a:rPr>
              <a:t>O</a:t>
            </a:r>
          </a:p>
          <a:p>
            <a:pPr algn="ctr" defTabSz="1172232"/>
            <a:r>
              <a:rPr lang="pt-BR" sz="1731" b="1" dirty="0">
                <a:solidFill>
                  <a:prstClr val="white"/>
                </a:solidFill>
              </a:rPr>
              <a:t>ATIVO</a:t>
            </a:r>
          </a:p>
          <a:p>
            <a:pPr algn="ctr" defTabSz="1172232"/>
            <a:r>
              <a:rPr lang="pt-BR" sz="1731" b="1" dirty="0">
                <a:solidFill>
                  <a:prstClr val="white"/>
                </a:solidFill>
              </a:rPr>
              <a:t>DE</a:t>
            </a:r>
          </a:p>
          <a:p>
            <a:pPr algn="ctr" defTabSz="1172232"/>
            <a:r>
              <a:rPr lang="pt-BR" sz="1731" b="1" dirty="0">
                <a:solidFill>
                  <a:prstClr val="white"/>
                </a:solidFill>
              </a:rPr>
              <a:t>MORTE</a:t>
            </a:r>
          </a:p>
        </p:txBody>
      </p:sp>
      <p:sp>
        <p:nvSpPr>
          <p:cNvPr id="21" name="Triângulo retângulo 20"/>
          <p:cNvSpPr/>
          <p:nvPr/>
        </p:nvSpPr>
        <p:spPr>
          <a:xfrm>
            <a:off x="8346251" y="2066729"/>
            <a:ext cx="2342604" cy="3240395"/>
          </a:xfrm>
          <a:prstGeom prst="rtTriangle">
            <a:avLst/>
          </a:prstGeom>
          <a:solidFill>
            <a:srgbClr val="9C1EE2"/>
          </a:solidFill>
          <a:ln>
            <a:solidFill>
              <a:schemeClr val="tx1">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32"/>
            <a:r>
              <a:rPr lang="pt-BR" sz="2600" b="1" dirty="0">
                <a:solidFill>
                  <a:prstClr val="black"/>
                </a:solidFill>
              </a:rPr>
              <a:t>LUTO</a:t>
            </a:r>
          </a:p>
        </p:txBody>
      </p:sp>
      <p:cxnSp>
        <p:nvCxnSpPr>
          <p:cNvPr id="23" name="Conector reto 22"/>
          <p:cNvCxnSpPr/>
          <p:nvPr/>
        </p:nvCxnSpPr>
        <p:spPr>
          <a:xfrm>
            <a:off x="4452567" y="2066729"/>
            <a:ext cx="0" cy="33710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3732487" y="5445224"/>
            <a:ext cx="1512168" cy="553998"/>
          </a:xfrm>
          <a:prstGeom prst="rect">
            <a:avLst/>
          </a:prstGeom>
          <a:noFill/>
        </p:spPr>
        <p:txBody>
          <a:bodyPr wrap="square" rtlCol="0">
            <a:spAutoFit/>
          </a:bodyPr>
          <a:lstStyle/>
          <a:p>
            <a:pPr algn="ctr" defTabSz="1172232"/>
            <a:r>
              <a:rPr lang="pt-BR" sz="1500" dirty="0">
                <a:solidFill>
                  <a:srgbClr val="000000"/>
                </a:solidFill>
              </a:rPr>
              <a:t>Doença em Progressão</a:t>
            </a:r>
          </a:p>
        </p:txBody>
      </p:sp>
      <p:cxnSp>
        <p:nvCxnSpPr>
          <p:cNvPr id="28" name="Conector reto 27"/>
          <p:cNvCxnSpPr/>
          <p:nvPr/>
        </p:nvCxnSpPr>
        <p:spPr>
          <a:xfrm>
            <a:off x="8346249" y="5229201"/>
            <a:ext cx="0" cy="208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7613589" y="5650042"/>
            <a:ext cx="1458163" cy="323165"/>
          </a:xfrm>
          <a:prstGeom prst="rect">
            <a:avLst/>
          </a:prstGeom>
          <a:noFill/>
          <a:ln>
            <a:noFill/>
          </a:ln>
        </p:spPr>
        <p:txBody>
          <a:bodyPr wrap="square" rtlCol="0">
            <a:spAutoFit/>
          </a:bodyPr>
          <a:lstStyle/>
          <a:p>
            <a:pPr algn="ctr" defTabSz="1172232"/>
            <a:r>
              <a:rPr lang="pt-BR" sz="1500" b="1" dirty="0">
                <a:solidFill>
                  <a:srgbClr val="000000"/>
                </a:solidFill>
              </a:rPr>
              <a:t>ÓBITO</a:t>
            </a:r>
          </a:p>
        </p:txBody>
      </p:sp>
      <p:cxnSp>
        <p:nvCxnSpPr>
          <p:cNvPr id="32" name="Conector reto 31"/>
          <p:cNvCxnSpPr/>
          <p:nvPr/>
        </p:nvCxnSpPr>
        <p:spPr>
          <a:xfrm>
            <a:off x="6108751" y="5242973"/>
            <a:ext cx="0" cy="208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4452559" y="5229201"/>
            <a:ext cx="0" cy="208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2351584" y="5236655"/>
            <a:ext cx="0" cy="208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ector reto 3"/>
          <p:cNvCxnSpPr/>
          <p:nvPr/>
        </p:nvCxnSpPr>
        <p:spPr>
          <a:xfrm>
            <a:off x="6651861" y="2492897"/>
            <a:ext cx="20195" cy="28142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6593919" y="3240922"/>
            <a:ext cx="788998" cy="1157753"/>
          </a:xfrm>
          <a:prstGeom prst="rect">
            <a:avLst/>
          </a:prstGeom>
        </p:spPr>
        <p:txBody>
          <a:bodyPr wrap="none">
            <a:spAutoFit/>
          </a:bodyPr>
          <a:lstStyle/>
          <a:p>
            <a:pPr algn="ctr" defTabSz="1172232"/>
            <a:r>
              <a:rPr lang="pt-BR" sz="1731" b="1" dirty="0">
                <a:solidFill>
                  <a:prstClr val="white"/>
                </a:solidFill>
              </a:rPr>
              <a:t>Fase</a:t>
            </a:r>
          </a:p>
          <a:p>
            <a:pPr algn="ctr" defTabSz="1172232"/>
            <a:r>
              <a:rPr lang="pt-BR" sz="1731" b="1" dirty="0">
                <a:solidFill>
                  <a:prstClr val="white"/>
                </a:solidFill>
              </a:rPr>
              <a:t>Final </a:t>
            </a:r>
          </a:p>
          <a:p>
            <a:pPr algn="ctr" defTabSz="1172232"/>
            <a:r>
              <a:rPr lang="pt-BR" sz="1731" b="1" dirty="0">
                <a:solidFill>
                  <a:prstClr val="white"/>
                </a:solidFill>
              </a:rPr>
              <a:t>De</a:t>
            </a:r>
          </a:p>
          <a:p>
            <a:pPr algn="ctr" defTabSz="1172232"/>
            <a:r>
              <a:rPr lang="pt-BR" sz="1731" b="1" dirty="0">
                <a:solidFill>
                  <a:prstClr val="white"/>
                </a:solidFill>
              </a:rPr>
              <a:t>Vida</a:t>
            </a:r>
          </a:p>
        </p:txBody>
      </p:sp>
      <p:sp>
        <p:nvSpPr>
          <p:cNvPr id="6" name="Retângulo 5"/>
          <p:cNvSpPr/>
          <p:nvPr/>
        </p:nvSpPr>
        <p:spPr>
          <a:xfrm>
            <a:off x="2418206" y="1360827"/>
            <a:ext cx="5994665" cy="369332"/>
          </a:xfrm>
          <a:prstGeom prst="rect">
            <a:avLst/>
          </a:prstGeom>
          <a:ln w="358775">
            <a:solidFill>
              <a:schemeClr val="tx1"/>
            </a:solidFill>
          </a:ln>
        </p:spPr>
        <p:txBody>
          <a:bodyPr wrap="square">
            <a:spAutoFit/>
          </a:bodyPr>
          <a:lstStyle/>
          <a:p>
            <a:pPr algn="ctr" defTabSz="1172232" fontAlgn="base">
              <a:lnSpc>
                <a:spcPct val="90000"/>
              </a:lnSpc>
              <a:spcBef>
                <a:spcPct val="0"/>
              </a:spcBef>
              <a:spcAft>
                <a:spcPct val="0"/>
              </a:spcAft>
              <a:buClr>
                <a:schemeClr val="hlink"/>
              </a:buClr>
              <a:buSzPct val="120000"/>
            </a:pPr>
            <a:r>
              <a:rPr lang="pt-BR" sz="2000" cap="all" dirty="0">
                <a:solidFill>
                  <a:srgbClr val="060606"/>
                </a:solidFill>
                <a:latin typeface="+mj-lt"/>
                <a:ea typeface="+mj-ea"/>
                <a:cs typeface="+mj-cs"/>
              </a:rPr>
              <a:t>Luto antecipatório &amp; Luto preparatório</a:t>
            </a:r>
          </a:p>
        </p:txBody>
      </p:sp>
      <p:cxnSp>
        <p:nvCxnSpPr>
          <p:cNvPr id="12" name="Conector de seta reta 11"/>
          <p:cNvCxnSpPr/>
          <p:nvPr/>
        </p:nvCxnSpPr>
        <p:spPr>
          <a:xfrm flipV="1">
            <a:off x="2364325" y="1715130"/>
            <a:ext cx="5978344" cy="1"/>
          </a:xfrm>
          <a:prstGeom prst="straightConnector1">
            <a:avLst/>
          </a:prstGeom>
          <a:ln w="38100">
            <a:solidFill>
              <a:srgbClr val="F0587D"/>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3" name="Conector de seta reta 32"/>
          <p:cNvCxnSpPr/>
          <p:nvPr/>
        </p:nvCxnSpPr>
        <p:spPr>
          <a:xfrm>
            <a:off x="8328250" y="1700809"/>
            <a:ext cx="22805" cy="3935747"/>
          </a:xfrm>
          <a:prstGeom prst="straightConnector1">
            <a:avLst/>
          </a:prstGeom>
          <a:ln w="38100">
            <a:solidFill>
              <a:srgbClr val="F0587D"/>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7" name="Elipse 16"/>
          <p:cNvSpPr/>
          <p:nvPr/>
        </p:nvSpPr>
        <p:spPr>
          <a:xfrm>
            <a:off x="8132308" y="1570366"/>
            <a:ext cx="373648" cy="333863"/>
          </a:xfrm>
          <a:prstGeom prst="ellipse">
            <a:avLst/>
          </a:prstGeom>
          <a:solidFill>
            <a:srgbClr val="FF0000"/>
          </a:solidFill>
          <a:ln>
            <a:solidFill>
              <a:srgbClr val="F05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32"/>
            <a:endParaRPr lang="pt-BR" sz="1731">
              <a:solidFill>
                <a:prstClr val="white"/>
              </a:solidFill>
            </a:endParaRPr>
          </a:p>
        </p:txBody>
      </p:sp>
      <p:sp>
        <p:nvSpPr>
          <p:cNvPr id="25" name="Retângulo 24"/>
          <p:cNvSpPr/>
          <p:nvPr/>
        </p:nvSpPr>
        <p:spPr>
          <a:xfrm>
            <a:off x="1425418" y="6223104"/>
            <a:ext cx="8356600" cy="615553"/>
          </a:xfrm>
          <a:prstGeom prst="rect">
            <a:avLst/>
          </a:prstGeom>
        </p:spPr>
        <p:txBody>
          <a:bodyPr>
            <a:spAutoFit/>
          </a:bodyPr>
          <a:lstStyle/>
          <a:p>
            <a:pPr algn="just" defTabSz="914377">
              <a:defRPr/>
            </a:pPr>
            <a:r>
              <a:rPr lang="pt-BR" sz="2000" dirty="0">
                <a:solidFill>
                  <a:prstClr val="black"/>
                </a:solidFill>
                <a:latin typeface="Calibri" panose="020F0502020204030204"/>
              </a:rPr>
              <a:t>      Necessidade de ajustamento psicossocial para pacientes e familiares.</a:t>
            </a:r>
          </a:p>
          <a:p>
            <a:pPr algn="r" defTabSz="914377">
              <a:defRPr/>
            </a:pPr>
            <a:endParaRPr lang="pt-BR" sz="1400" dirty="0">
              <a:solidFill>
                <a:prstClr val="black"/>
              </a:solidFill>
              <a:latin typeface="Calibri" panose="020F0502020204030204" pitchFamily="34" charset="0"/>
              <a:cs typeface="Calibri" panose="020F0502020204030204" pitchFamily="34" charset="0"/>
            </a:endParaRPr>
          </a:p>
        </p:txBody>
      </p:sp>
      <p:cxnSp>
        <p:nvCxnSpPr>
          <p:cNvPr id="27" name="Conector de seta reta 26"/>
          <p:cNvCxnSpPr/>
          <p:nvPr/>
        </p:nvCxnSpPr>
        <p:spPr>
          <a:xfrm flipV="1">
            <a:off x="2305432" y="6124628"/>
            <a:ext cx="5978344" cy="1"/>
          </a:xfrm>
          <a:prstGeom prst="straightConnector1">
            <a:avLst/>
          </a:prstGeom>
          <a:ln w="38100">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8336137"/>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24000" y="332656"/>
            <a:ext cx="9144000" cy="6525344"/>
          </a:xfrm>
        </p:spPr>
        <p:txBody>
          <a:bodyPr>
            <a:normAutofit/>
          </a:bodyPr>
          <a:lstStyle/>
          <a:p>
            <a:pPr marL="0" indent="0" algn="ctr">
              <a:buNone/>
            </a:pPr>
            <a:r>
              <a:rPr lang="pt-BR" b="1" dirty="0" smtClean="0">
                <a:solidFill>
                  <a:srgbClr val="060606"/>
                </a:solidFill>
                <a:latin typeface="Tw Cen MT" panose="020B0602020104020603" pitchFamily="34" charset="0"/>
              </a:rPr>
              <a:t>Fatores que definem os pacientes elegíveis</a:t>
            </a:r>
            <a:endParaRPr lang="pt-BR" dirty="0" smtClean="0">
              <a:solidFill>
                <a:srgbClr val="060606"/>
              </a:solidFill>
              <a:latin typeface="Tw Cen MT" panose="020B0602020104020603" pitchFamily="34" charset="0"/>
            </a:endParaRPr>
          </a:p>
          <a:p>
            <a:pPr marL="0" indent="0">
              <a:buNone/>
            </a:pPr>
            <a:endParaRPr lang="pt-BR" sz="2800" b="1" dirty="0">
              <a:solidFill>
                <a:schemeClr val="accent5">
                  <a:lumMod val="50000"/>
                </a:schemeClr>
              </a:solidFill>
            </a:endParaRPr>
          </a:p>
          <a:p>
            <a:pPr marL="0" indent="0">
              <a:buNone/>
            </a:pPr>
            <a:endParaRPr lang="pt-BR" b="1" dirty="0" smtClean="0">
              <a:solidFill>
                <a:schemeClr val="accent5">
                  <a:lumMod val="50000"/>
                </a:schemeClr>
              </a:solidFill>
            </a:endParaRPr>
          </a:p>
          <a:p>
            <a:pPr>
              <a:spcBef>
                <a:spcPts val="0"/>
              </a:spcBef>
              <a:buNone/>
            </a:pPr>
            <a:endParaRPr lang="pt-BR" b="1" dirty="0">
              <a:solidFill>
                <a:srgbClr val="215968"/>
              </a:solidFill>
            </a:endParaRPr>
          </a:p>
          <a:p>
            <a:pPr marL="0" indent="0" algn="just">
              <a:buNone/>
            </a:pPr>
            <a:endParaRPr lang="pt-BR" b="1" dirty="0" smtClean="0">
              <a:solidFill>
                <a:srgbClr val="215968"/>
              </a:solidFill>
              <a:effectLst>
                <a:outerShdw blurRad="38100" dist="38100" dir="2700000" algn="tl">
                  <a:srgbClr val="000000">
                    <a:alpha val="43137"/>
                  </a:srgbClr>
                </a:outerShdw>
              </a:effectLst>
              <a:cs typeface="Arabic Typesetting" pitchFamily="66" charset="-78"/>
            </a:endParaRPr>
          </a:p>
        </p:txBody>
      </p:sp>
      <p:pic>
        <p:nvPicPr>
          <p:cNvPr id="6" name="Picture 2" descr="Resultado de imagem para cuidados palia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76007" y="1917576"/>
            <a:ext cx="4338375" cy="5868145"/>
          </a:xfrm>
          <a:prstGeom prst="rect">
            <a:avLst/>
          </a:prstGeom>
          <a:pattFill prst="pct5">
            <a:fgClr>
              <a:srgbClr val="00B050"/>
            </a:fgClr>
            <a:bgClr>
              <a:schemeClr val="bg1"/>
            </a:bgClr>
          </a:pattFill>
          <a:effectLst>
            <a:softEdge rad="355600"/>
          </a:effectLst>
        </p:spPr>
      </p:pic>
      <p:sp>
        <p:nvSpPr>
          <p:cNvPr id="7" name="CaixaDeTexto 6"/>
          <p:cNvSpPr txBox="1"/>
          <p:nvPr/>
        </p:nvSpPr>
        <p:spPr>
          <a:xfrm>
            <a:off x="6957062" y="4059188"/>
            <a:ext cx="2376264" cy="1569660"/>
          </a:xfrm>
          <a:prstGeom prst="rect">
            <a:avLst/>
          </a:prstGeom>
          <a:noFill/>
          <a:ln>
            <a:noFill/>
          </a:ln>
        </p:spPr>
        <p:txBody>
          <a:bodyPr wrap="square" rtlCol="0">
            <a:spAutoFit/>
          </a:bodyPr>
          <a:lstStyle/>
          <a:p>
            <a:pPr algn="ctr" defTabSz="914400"/>
            <a:r>
              <a:rPr lang="pt-BR" sz="9600" b="1" dirty="0">
                <a:solidFill>
                  <a:srgbClr val="000000"/>
                </a:solidFill>
              </a:rPr>
              <a:t>CP</a:t>
            </a:r>
          </a:p>
        </p:txBody>
      </p:sp>
      <p:sp>
        <p:nvSpPr>
          <p:cNvPr id="2" name="Retângulo de cantos arredondados 1"/>
          <p:cNvSpPr/>
          <p:nvPr/>
        </p:nvSpPr>
        <p:spPr>
          <a:xfrm>
            <a:off x="1349115" y="1124745"/>
            <a:ext cx="9713626" cy="1415589"/>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endParaRPr>
          </a:p>
        </p:txBody>
      </p:sp>
      <p:sp>
        <p:nvSpPr>
          <p:cNvPr id="8" name="CaixaDeTexto 7"/>
          <p:cNvSpPr txBox="1"/>
          <p:nvPr/>
        </p:nvSpPr>
        <p:spPr>
          <a:xfrm>
            <a:off x="1487488" y="1196753"/>
            <a:ext cx="9180512" cy="1338828"/>
          </a:xfrm>
          <a:prstGeom prst="rect">
            <a:avLst/>
          </a:prstGeom>
          <a:noFill/>
          <a:ln>
            <a:noFill/>
          </a:ln>
        </p:spPr>
        <p:txBody>
          <a:bodyPr wrap="square" rtlCol="0">
            <a:spAutoFit/>
          </a:bodyPr>
          <a:lstStyle/>
          <a:p>
            <a:pPr algn="ctr" defTabSz="914400"/>
            <a:r>
              <a:rPr lang="pt-BR" sz="2700" dirty="0">
                <a:solidFill>
                  <a:srgbClr val="000000"/>
                </a:solidFill>
                <a:latin typeface="Tw Cen MT" panose="020B0602020104020603" pitchFamily="34" charset="0"/>
              </a:rPr>
              <a:t>Doença crônica progressiva, ameaçadora  da vida, principalmente em condições avançadas, com crises frequentes de necessidade e demanda crescente.</a:t>
            </a:r>
          </a:p>
        </p:txBody>
      </p:sp>
      <p:sp>
        <p:nvSpPr>
          <p:cNvPr id="9" name="Retângulo de cantos arredondados 8"/>
          <p:cNvSpPr/>
          <p:nvPr/>
        </p:nvSpPr>
        <p:spPr>
          <a:xfrm>
            <a:off x="1349115" y="2866007"/>
            <a:ext cx="3450741" cy="1432502"/>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endParaRPr>
          </a:p>
        </p:txBody>
      </p:sp>
      <p:sp>
        <p:nvSpPr>
          <p:cNvPr id="11" name="CaixaDeTexto 10"/>
          <p:cNvSpPr txBox="1"/>
          <p:nvPr/>
        </p:nvSpPr>
        <p:spPr>
          <a:xfrm>
            <a:off x="1349115" y="2936972"/>
            <a:ext cx="3825495" cy="1338828"/>
          </a:xfrm>
          <a:prstGeom prst="rect">
            <a:avLst/>
          </a:prstGeom>
          <a:noFill/>
          <a:ln>
            <a:noFill/>
          </a:ln>
        </p:spPr>
        <p:txBody>
          <a:bodyPr wrap="square" rtlCol="0">
            <a:spAutoFit/>
          </a:bodyPr>
          <a:lstStyle/>
          <a:p>
            <a:pPr defTabSz="914400"/>
            <a:r>
              <a:rPr lang="pt-BR" sz="2700" dirty="0">
                <a:solidFill>
                  <a:srgbClr val="000000"/>
                </a:solidFill>
                <a:latin typeface="Tw Cen MT" panose="020B0602020104020603" pitchFamily="34" charset="0"/>
              </a:rPr>
              <a:t>Prognóstico de vida:</a:t>
            </a:r>
          </a:p>
          <a:p>
            <a:pPr marL="342900" indent="-342900" defTabSz="914400">
              <a:buFontTx/>
              <a:buChar char="-"/>
            </a:pPr>
            <a:r>
              <a:rPr lang="pt-BR" sz="2700" dirty="0">
                <a:solidFill>
                  <a:srgbClr val="000000"/>
                </a:solidFill>
                <a:latin typeface="Tw Cen MT" panose="020B0602020104020603" pitchFamily="34" charset="0"/>
              </a:rPr>
              <a:t>Limitado</a:t>
            </a:r>
          </a:p>
          <a:p>
            <a:pPr marL="342900" indent="-342900" defTabSz="914400">
              <a:buFontTx/>
              <a:buChar char="-"/>
            </a:pPr>
            <a:r>
              <a:rPr lang="pt-BR" sz="2700" dirty="0">
                <a:solidFill>
                  <a:srgbClr val="000000"/>
                </a:solidFill>
                <a:latin typeface="Tw Cen MT" panose="020B0602020104020603" pitchFamily="34" charset="0"/>
              </a:rPr>
              <a:t>Anos, meses, semanas</a:t>
            </a:r>
          </a:p>
        </p:txBody>
      </p:sp>
      <p:sp>
        <p:nvSpPr>
          <p:cNvPr id="14" name="Retângulo de cantos arredondados 13"/>
          <p:cNvSpPr/>
          <p:nvPr/>
        </p:nvSpPr>
        <p:spPr>
          <a:xfrm>
            <a:off x="1349115" y="4650323"/>
            <a:ext cx="3450739" cy="167874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endParaRPr>
          </a:p>
        </p:txBody>
      </p:sp>
      <p:sp>
        <p:nvSpPr>
          <p:cNvPr id="17" name="CaixaDeTexto 16"/>
          <p:cNvSpPr txBox="1"/>
          <p:nvPr/>
        </p:nvSpPr>
        <p:spPr>
          <a:xfrm>
            <a:off x="1389483" y="4672438"/>
            <a:ext cx="3410367" cy="1938992"/>
          </a:xfrm>
          <a:prstGeom prst="rect">
            <a:avLst/>
          </a:prstGeom>
          <a:noFill/>
          <a:ln>
            <a:noFill/>
          </a:ln>
        </p:spPr>
        <p:txBody>
          <a:bodyPr wrap="square" rtlCol="0">
            <a:spAutoFit/>
          </a:bodyPr>
          <a:lstStyle/>
          <a:p>
            <a:pPr defTabSz="914400"/>
            <a:r>
              <a:rPr lang="pt-BR" sz="2500" dirty="0">
                <a:solidFill>
                  <a:srgbClr val="000000"/>
                </a:solidFill>
                <a:latin typeface="Tw Cen MT" panose="020B0602020104020603" pitchFamily="34" charset="0"/>
              </a:rPr>
              <a:t>Necessidades:</a:t>
            </a:r>
          </a:p>
          <a:p>
            <a:pPr marL="342900" indent="-342900" defTabSz="914400">
              <a:buFontTx/>
              <a:buChar char="-"/>
            </a:pPr>
            <a:r>
              <a:rPr lang="pt-BR" sz="2500" dirty="0">
                <a:solidFill>
                  <a:srgbClr val="000000"/>
                </a:solidFill>
                <a:latin typeface="Tw Cen MT" panose="020B0602020104020603" pitchFamily="34" charset="0"/>
              </a:rPr>
              <a:t>Básicas ou complexas</a:t>
            </a:r>
          </a:p>
          <a:p>
            <a:pPr marL="342900" indent="-342900" defTabSz="914400">
              <a:buFontTx/>
              <a:buChar char="-"/>
            </a:pPr>
            <a:r>
              <a:rPr lang="pt-BR" sz="2500" dirty="0">
                <a:solidFill>
                  <a:srgbClr val="000000"/>
                </a:solidFill>
                <a:latin typeface="Tw Cen MT" panose="020B0602020104020603" pitchFamily="34" charset="0"/>
              </a:rPr>
              <a:t>Multidimensionais</a:t>
            </a:r>
          </a:p>
          <a:p>
            <a:pPr marL="342900" indent="-342900" defTabSz="914400">
              <a:buFontTx/>
              <a:buChar char="-"/>
            </a:pPr>
            <a:r>
              <a:rPr lang="pt-BR" sz="2500" dirty="0">
                <a:solidFill>
                  <a:srgbClr val="000000"/>
                </a:solidFill>
                <a:latin typeface="Tw Cen MT" panose="020B0602020104020603" pitchFamily="34" charset="0"/>
              </a:rPr>
              <a:t>Sofrimento existencial</a:t>
            </a:r>
          </a:p>
          <a:p>
            <a:pPr algn="ctr" defTabSz="914400"/>
            <a:endParaRPr lang="pt-BR" sz="2000" dirty="0">
              <a:solidFill>
                <a:srgbClr val="000000"/>
              </a:solidFill>
            </a:endParaRPr>
          </a:p>
        </p:txBody>
      </p:sp>
      <p:sp>
        <p:nvSpPr>
          <p:cNvPr id="19" name="CaixaDeTexto 18"/>
          <p:cNvSpPr txBox="1"/>
          <p:nvPr/>
        </p:nvSpPr>
        <p:spPr>
          <a:xfrm>
            <a:off x="8447529" y="6573376"/>
            <a:ext cx="3842479" cy="307777"/>
          </a:xfrm>
          <a:prstGeom prst="rect">
            <a:avLst/>
          </a:prstGeom>
          <a:noFill/>
          <a:ln>
            <a:noFill/>
          </a:ln>
        </p:spPr>
        <p:txBody>
          <a:bodyPr wrap="square" rtlCol="0">
            <a:spAutoFit/>
          </a:bodyPr>
          <a:lstStyle/>
          <a:p>
            <a:pPr algn="ctr" defTabSz="914400"/>
            <a:r>
              <a:rPr lang="pt-BR" sz="1400" dirty="0" smtClean="0">
                <a:solidFill>
                  <a:srgbClr val="000000"/>
                </a:solidFill>
                <a:latin typeface="Tw Cen MT" panose="020B0602020104020603" pitchFamily="34" charset="0"/>
              </a:rPr>
              <a:t>Traduzido e adaptado de Gomez-Batista, 2017</a:t>
            </a:r>
            <a:endParaRPr lang="pt-BR" sz="1400"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09119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2157" y="470671"/>
            <a:ext cx="9144000" cy="6525344"/>
          </a:xfrm>
        </p:spPr>
        <p:txBody>
          <a:bodyPr>
            <a:normAutofit/>
          </a:bodyPr>
          <a:lstStyle/>
          <a:p>
            <a:pPr marL="0" indent="0" algn="ctr">
              <a:buNone/>
            </a:pPr>
            <a:r>
              <a:rPr lang="pt-BR" sz="3600" b="1" dirty="0">
                <a:solidFill>
                  <a:srgbClr val="060606"/>
                </a:solidFill>
                <a:latin typeface="Tw Cen MT" panose="020B0602020104020603" pitchFamily="34" charset="0"/>
              </a:rPr>
              <a:t>Abordagem em</a:t>
            </a:r>
          </a:p>
          <a:p>
            <a:pPr marL="0" indent="0" algn="ctr">
              <a:buNone/>
            </a:pPr>
            <a:r>
              <a:rPr lang="pt-BR" sz="3600" b="1" dirty="0">
                <a:solidFill>
                  <a:srgbClr val="060606"/>
                </a:solidFill>
                <a:latin typeface="Tw Cen MT" panose="020B0602020104020603" pitchFamily="34" charset="0"/>
              </a:rPr>
              <a:t> Cuidados Paliativos</a:t>
            </a:r>
            <a:endParaRPr lang="pt-BR" sz="3600" dirty="0">
              <a:solidFill>
                <a:srgbClr val="060606"/>
              </a:solidFill>
              <a:latin typeface="Tw Cen MT" panose="020B0602020104020603" pitchFamily="34" charset="0"/>
            </a:endParaRPr>
          </a:p>
          <a:p>
            <a:pPr marL="0" indent="0">
              <a:buNone/>
            </a:pPr>
            <a:endParaRPr lang="pt-BR" sz="2800" b="1" dirty="0">
              <a:solidFill>
                <a:schemeClr val="accent5">
                  <a:lumMod val="50000"/>
                </a:schemeClr>
              </a:solidFill>
            </a:endParaRPr>
          </a:p>
          <a:p>
            <a:pPr marL="0" indent="0">
              <a:buNone/>
            </a:pPr>
            <a:endParaRPr lang="pt-BR" b="1" dirty="0" smtClean="0">
              <a:solidFill>
                <a:schemeClr val="accent5">
                  <a:lumMod val="50000"/>
                </a:schemeClr>
              </a:solidFill>
            </a:endParaRPr>
          </a:p>
          <a:p>
            <a:pPr>
              <a:spcBef>
                <a:spcPts val="0"/>
              </a:spcBef>
              <a:buNone/>
            </a:pPr>
            <a:endParaRPr lang="pt-BR" b="1" dirty="0">
              <a:solidFill>
                <a:srgbClr val="215968"/>
              </a:solidFill>
            </a:endParaRPr>
          </a:p>
          <a:p>
            <a:pPr marL="0" indent="0" algn="just">
              <a:buNone/>
            </a:pPr>
            <a:endParaRPr lang="pt-BR" b="1" dirty="0" smtClean="0">
              <a:solidFill>
                <a:srgbClr val="215968"/>
              </a:solidFill>
              <a:effectLst>
                <a:outerShdw blurRad="38100" dist="38100" dir="2700000" algn="tl">
                  <a:srgbClr val="000000">
                    <a:alpha val="43137"/>
                  </a:srgbClr>
                </a:outerShdw>
              </a:effectLst>
              <a:cs typeface="Arabic Typesetting" pitchFamily="66" charset="-78"/>
            </a:endParaRPr>
          </a:p>
        </p:txBody>
      </p:sp>
      <p:pic>
        <p:nvPicPr>
          <p:cNvPr id="6" name="Picture 2" descr="Resultado de imagem para cuidados palia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972641" y="-706828"/>
            <a:ext cx="2628490" cy="3555331"/>
          </a:xfrm>
          <a:prstGeom prst="rect">
            <a:avLst/>
          </a:prstGeom>
          <a:pattFill prst="pct5">
            <a:fgClr>
              <a:srgbClr val="00B050"/>
            </a:fgClr>
            <a:bgClr>
              <a:schemeClr val="bg1"/>
            </a:bgClr>
          </a:pattFill>
          <a:effectLst>
            <a:softEdge rad="355600"/>
          </a:effectLst>
        </p:spPr>
      </p:pic>
      <p:sp>
        <p:nvSpPr>
          <p:cNvPr id="7" name="CaixaDeTexto 6"/>
          <p:cNvSpPr txBox="1"/>
          <p:nvPr/>
        </p:nvSpPr>
        <p:spPr>
          <a:xfrm>
            <a:off x="8490012" y="470673"/>
            <a:ext cx="1685707" cy="1200329"/>
          </a:xfrm>
          <a:prstGeom prst="rect">
            <a:avLst/>
          </a:prstGeom>
          <a:noFill/>
          <a:ln>
            <a:noFill/>
          </a:ln>
        </p:spPr>
        <p:txBody>
          <a:bodyPr wrap="square" rtlCol="0">
            <a:spAutoFit/>
          </a:bodyPr>
          <a:lstStyle/>
          <a:p>
            <a:pPr algn="ctr" defTabSz="914400"/>
            <a:r>
              <a:rPr lang="pt-BR" sz="7200" b="1" dirty="0">
                <a:solidFill>
                  <a:srgbClr val="000000"/>
                </a:solidFill>
              </a:rPr>
              <a:t>CP</a:t>
            </a:r>
          </a:p>
        </p:txBody>
      </p:sp>
      <p:sp>
        <p:nvSpPr>
          <p:cNvPr id="2" name="Retângulo de cantos arredondados 1"/>
          <p:cNvSpPr/>
          <p:nvPr/>
        </p:nvSpPr>
        <p:spPr>
          <a:xfrm>
            <a:off x="2200699" y="2318876"/>
            <a:ext cx="7776745" cy="4065025"/>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t-BR">
              <a:solidFill>
                <a:prstClr val="white"/>
              </a:solidFill>
            </a:endParaRPr>
          </a:p>
        </p:txBody>
      </p:sp>
      <p:sp>
        <p:nvSpPr>
          <p:cNvPr id="8" name="CaixaDeTexto 7"/>
          <p:cNvSpPr txBox="1"/>
          <p:nvPr/>
        </p:nvSpPr>
        <p:spPr>
          <a:xfrm>
            <a:off x="2416605" y="2722499"/>
            <a:ext cx="7560839" cy="3323987"/>
          </a:xfrm>
          <a:prstGeom prst="rect">
            <a:avLst/>
          </a:prstGeom>
          <a:noFill/>
          <a:ln>
            <a:noFill/>
          </a:ln>
        </p:spPr>
        <p:txBody>
          <a:bodyPr wrap="square" rtlCol="0">
            <a:spAutoFit/>
          </a:bodyPr>
          <a:lstStyle/>
          <a:p>
            <a:pPr marL="457200" indent="-457200" defTabSz="914400">
              <a:buFontTx/>
              <a:buChar char="-"/>
            </a:pPr>
            <a:r>
              <a:rPr lang="pt-BR" sz="3000" dirty="0">
                <a:solidFill>
                  <a:srgbClr val="000000"/>
                </a:solidFill>
                <a:latin typeface="Tw Cen MT" panose="020B0602020104020603" pitchFamily="34" charset="0"/>
              </a:rPr>
              <a:t>Avaliação</a:t>
            </a:r>
          </a:p>
          <a:p>
            <a:pPr defTabSz="914400"/>
            <a:r>
              <a:rPr lang="pt-BR" sz="3000" dirty="0">
                <a:solidFill>
                  <a:srgbClr val="000000"/>
                </a:solidFill>
                <a:latin typeface="Tw Cen MT" panose="020B0602020104020603" pitchFamily="34" charset="0"/>
              </a:rPr>
              <a:t>-    Controle de sintomas</a:t>
            </a:r>
          </a:p>
          <a:p>
            <a:pPr marL="457200" indent="-457200" defTabSz="914400">
              <a:buFontTx/>
              <a:buChar char="-"/>
            </a:pPr>
            <a:r>
              <a:rPr lang="pt-BR" sz="3000" dirty="0">
                <a:solidFill>
                  <a:srgbClr val="000000"/>
                </a:solidFill>
                <a:latin typeface="Tw Cen MT" panose="020B0602020104020603" pitchFamily="34" charset="0"/>
              </a:rPr>
              <a:t>Necessidades existenciais</a:t>
            </a:r>
          </a:p>
          <a:p>
            <a:pPr marL="457200" indent="-457200" defTabSz="914400">
              <a:buFontTx/>
              <a:buChar char="-"/>
            </a:pPr>
            <a:r>
              <a:rPr lang="pt-BR" sz="3000" dirty="0">
                <a:solidFill>
                  <a:srgbClr val="000000"/>
                </a:solidFill>
                <a:latin typeface="Tw Cen MT" panose="020B0602020104020603" pitchFamily="34" charset="0"/>
              </a:rPr>
              <a:t>Suporte emocional</a:t>
            </a:r>
          </a:p>
          <a:p>
            <a:pPr marL="457200" indent="-457200" defTabSz="914400">
              <a:buFontTx/>
              <a:buChar char="-"/>
            </a:pPr>
            <a:r>
              <a:rPr lang="pt-BR" sz="3000" dirty="0">
                <a:solidFill>
                  <a:srgbClr val="000000"/>
                </a:solidFill>
                <a:latin typeface="Tw Cen MT" panose="020B0602020104020603" pitchFamily="34" charset="0"/>
              </a:rPr>
              <a:t>Planejamento de medidas avançadas</a:t>
            </a:r>
          </a:p>
          <a:p>
            <a:pPr marL="457200" indent="-457200" defTabSz="914400">
              <a:buFontTx/>
              <a:buChar char="-"/>
            </a:pPr>
            <a:r>
              <a:rPr lang="pt-BR" sz="3000" dirty="0">
                <a:solidFill>
                  <a:srgbClr val="000000"/>
                </a:solidFill>
                <a:latin typeface="Tw Cen MT" panose="020B0602020104020603" pitchFamily="34" charset="0"/>
              </a:rPr>
              <a:t>Dilemas éticos</a:t>
            </a:r>
          </a:p>
          <a:p>
            <a:pPr marL="457200" indent="-457200" defTabSz="914400">
              <a:buFontTx/>
              <a:buChar char="-"/>
            </a:pPr>
            <a:r>
              <a:rPr lang="pt-BR" sz="3000" dirty="0">
                <a:solidFill>
                  <a:srgbClr val="000000"/>
                </a:solidFill>
                <a:latin typeface="Tw Cen MT" panose="020B0602020104020603" pitchFamily="34" charset="0"/>
              </a:rPr>
              <a:t>Manejo clínico integrado, global e contínuo</a:t>
            </a:r>
          </a:p>
        </p:txBody>
      </p:sp>
      <p:sp>
        <p:nvSpPr>
          <p:cNvPr id="19" name="CaixaDeTexto 18"/>
          <p:cNvSpPr txBox="1"/>
          <p:nvPr/>
        </p:nvSpPr>
        <p:spPr>
          <a:xfrm>
            <a:off x="8259580" y="6536069"/>
            <a:ext cx="4057338" cy="307777"/>
          </a:xfrm>
          <a:prstGeom prst="rect">
            <a:avLst/>
          </a:prstGeom>
          <a:noFill/>
          <a:ln>
            <a:noFill/>
          </a:ln>
        </p:spPr>
        <p:txBody>
          <a:bodyPr wrap="square" rtlCol="0">
            <a:spAutoFit/>
          </a:bodyPr>
          <a:lstStyle/>
          <a:p>
            <a:pPr algn="ctr" defTabSz="914400"/>
            <a:r>
              <a:rPr lang="pt-BR" sz="1400" dirty="0">
                <a:solidFill>
                  <a:srgbClr val="000000"/>
                </a:solidFill>
                <a:latin typeface="Tw Cen MT" panose="020B0602020104020603" pitchFamily="34" charset="0"/>
              </a:rPr>
              <a:t>Traduzido e adaptado de Gomez-Batista, 2017</a:t>
            </a:r>
          </a:p>
        </p:txBody>
      </p:sp>
    </p:spTree>
    <p:extLst>
      <p:ext uri="{BB962C8B-B14F-4D97-AF65-F5344CB8AC3E}">
        <p14:creationId xmlns:p14="http://schemas.microsoft.com/office/powerpoint/2010/main" val="1766520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foco</a:t>
            </a:r>
            <a:endParaRPr lang="pt-BR" dirty="0"/>
          </a:p>
        </p:txBody>
      </p:sp>
      <p:sp>
        <p:nvSpPr>
          <p:cNvPr id="3" name="Espaço Reservado para Conteúdo 2"/>
          <p:cNvSpPr>
            <a:spLocks noGrp="1"/>
          </p:cNvSpPr>
          <p:nvPr>
            <p:ph sz="quarter" idx="13"/>
          </p:nvPr>
        </p:nvSpPr>
        <p:spPr>
          <a:xfrm>
            <a:off x="913775" y="2022318"/>
            <a:ext cx="10363826" cy="4078679"/>
          </a:xfrm>
        </p:spPr>
        <p:txBody>
          <a:bodyPr>
            <a:normAutofit/>
          </a:bodyPr>
          <a:lstStyle/>
          <a:p>
            <a:pPr marL="0" indent="0" algn="ctr">
              <a:buNone/>
            </a:pPr>
            <a:r>
              <a:rPr lang="pt-BR" sz="2400" b="1" dirty="0">
                <a:solidFill>
                  <a:srgbClr val="060606"/>
                </a:solidFill>
              </a:rPr>
              <a:t>COMUNICAÇÃO: </a:t>
            </a:r>
            <a:r>
              <a:rPr lang="pt-BR" sz="2400" dirty="0">
                <a:solidFill>
                  <a:srgbClr val="060606"/>
                </a:solidFill>
              </a:rPr>
              <a:t>Clara, objetiva, entre profissionais e com paciente/família/cuidador.</a:t>
            </a:r>
          </a:p>
          <a:p>
            <a:pPr marL="0" indent="0" algn="ctr">
              <a:buNone/>
            </a:pPr>
            <a:r>
              <a:rPr lang="pt-BR" sz="2400" b="1" dirty="0">
                <a:solidFill>
                  <a:srgbClr val="060606"/>
                </a:solidFill>
              </a:rPr>
              <a:t>BOM CONTROLE DE SINTOMAS: </a:t>
            </a:r>
            <a:r>
              <a:rPr lang="pt-BR" sz="2400" dirty="0">
                <a:solidFill>
                  <a:srgbClr val="060606"/>
                </a:solidFill>
              </a:rPr>
              <a:t>antecipação, tratamento individual, reavaliação e supervisão – atenção aos detalhes.</a:t>
            </a:r>
          </a:p>
          <a:p>
            <a:pPr marL="0" indent="0" algn="ctr">
              <a:buNone/>
            </a:pPr>
            <a:r>
              <a:rPr lang="pt-BR" sz="2400" b="1" dirty="0">
                <a:solidFill>
                  <a:srgbClr val="060606"/>
                </a:solidFill>
              </a:rPr>
              <a:t>TIME INTERDISCIPLINAR: </a:t>
            </a:r>
            <a:r>
              <a:rPr lang="pt-BR" sz="2400" dirty="0">
                <a:solidFill>
                  <a:srgbClr val="060606"/>
                </a:solidFill>
              </a:rPr>
              <a:t>atuação centrada no ser biográfico.</a:t>
            </a:r>
          </a:p>
          <a:p>
            <a:pPr marL="0" indent="0" algn="ctr">
              <a:buNone/>
            </a:pPr>
            <a:r>
              <a:rPr lang="pt-BR" sz="2400" b="1" dirty="0">
                <a:solidFill>
                  <a:srgbClr val="060606"/>
                </a:solidFill>
              </a:rPr>
              <a:t>PRINCÍPIOS DA BIOÉTICA: </a:t>
            </a:r>
            <a:r>
              <a:rPr lang="pt-BR" sz="2400" dirty="0">
                <a:solidFill>
                  <a:srgbClr val="060606"/>
                </a:solidFill>
              </a:rPr>
              <a:t>autonomia, beneficência, não-</a:t>
            </a:r>
            <a:r>
              <a:rPr lang="pt-BR" sz="2400" dirty="0" err="1">
                <a:solidFill>
                  <a:srgbClr val="060606"/>
                </a:solidFill>
              </a:rPr>
              <a:t>maleficiência</a:t>
            </a:r>
            <a:r>
              <a:rPr lang="pt-BR" sz="2400" dirty="0">
                <a:solidFill>
                  <a:srgbClr val="060606"/>
                </a:solidFill>
              </a:rPr>
              <a:t> e justiça.</a:t>
            </a:r>
            <a:endParaRPr lang="pt-BR" sz="1600" dirty="0">
              <a:solidFill>
                <a:srgbClr val="060606"/>
              </a:solidFill>
              <a:effectLst>
                <a:outerShdw blurRad="38100" dist="38100" dir="2700000" algn="tl">
                  <a:srgbClr val="000000">
                    <a:alpha val="43137"/>
                  </a:srgbClr>
                </a:outerShdw>
              </a:effectLst>
              <a:cs typeface="Arabic Typesetting" pitchFamily="66" charset="-78"/>
            </a:endParaRPr>
          </a:p>
        </p:txBody>
      </p:sp>
    </p:spTree>
    <p:extLst>
      <p:ext uri="{BB962C8B-B14F-4D97-AF65-F5344CB8AC3E}">
        <p14:creationId xmlns:p14="http://schemas.microsoft.com/office/powerpoint/2010/main" val="2434318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6.googleusercontent.com/vK4XNxk3ppfNPJMogrxKoXJzG00nJCMITeRcvkE_Y8qJPvSftpncHAh4HI8X437UNe3Pgg=w1366-h613"/>
          <p:cNvPicPr>
            <a:picLocks noChangeAspect="1" noChangeArrowheads="1"/>
          </p:cNvPicPr>
          <p:nvPr/>
        </p:nvPicPr>
        <p:blipFill>
          <a:blip r:embed="rId2"/>
          <a:srcRect/>
          <a:stretch>
            <a:fillRect/>
          </a:stretch>
        </p:blipFill>
        <p:spPr bwMode="auto">
          <a:xfrm>
            <a:off x="881026" y="-1"/>
            <a:ext cx="10287073" cy="6861781"/>
          </a:xfrm>
          <a:prstGeom prst="rect">
            <a:avLst/>
          </a:prstGeom>
          <a:noFill/>
        </p:spPr>
      </p:pic>
      <p:pic>
        <p:nvPicPr>
          <p:cNvPr id="10" name="Imagem 9" descr="csi-home.jpg"/>
          <p:cNvPicPr>
            <a:picLocks noChangeAspect="1"/>
          </p:cNvPicPr>
          <p:nvPr/>
        </p:nvPicPr>
        <p:blipFill>
          <a:blip r:embed="rId3" cstate="print">
            <a:lum bright="40000" contrast="-40000"/>
          </a:blip>
          <a:stretch>
            <a:fillRect/>
          </a:stretch>
        </p:blipFill>
        <p:spPr>
          <a:xfrm>
            <a:off x="0" y="-27384"/>
            <a:ext cx="12191999" cy="6908427"/>
          </a:xfrm>
          <a:prstGeom prst="rect">
            <a:avLst/>
          </a:prstGeom>
        </p:spPr>
      </p:pic>
      <p:sp>
        <p:nvSpPr>
          <p:cNvPr id="4" name="Espaço Reservado para Conteúdo 3"/>
          <p:cNvSpPr>
            <a:spLocks noGrp="1"/>
          </p:cNvSpPr>
          <p:nvPr>
            <p:ph idx="1"/>
          </p:nvPr>
        </p:nvSpPr>
        <p:spPr>
          <a:xfrm>
            <a:off x="339407" y="383788"/>
            <a:ext cx="4536504" cy="576064"/>
          </a:xfrm>
        </p:spPr>
        <p:txBody>
          <a:bodyPr>
            <a:normAutofit fontScale="92500"/>
          </a:bodyPr>
          <a:lstStyle/>
          <a:p>
            <a:pPr marL="0" indent="0">
              <a:buNone/>
            </a:pPr>
            <a:r>
              <a:rPr lang="pt-BR" b="1" dirty="0" smtClean="0">
                <a:latin typeface="Tw Cen MT" panose="020B0602020104020603" pitchFamily="34" charset="0"/>
              </a:rPr>
              <a:t>AVALIANDO O PACIENTE...</a:t>
            </a:r>
            <a:endParaRPr lang="pt-BR" sz="2400" b="1" dirty="0">
              <a:latin typeface="Tw Cen MT" panose="020B0602020104020603" pitchFamily="34" charset="0"/>
            </a:endParaRPr>
          </a:p>
        </p:txBody>
      </p:sp>
      <p:sp>
        <p:nvSpPr>
          <p:cNvPr id="6" name="Espaço Reservado para Conteúdo 3"/>
          <p:cNvSpPr txBox="1">
            <a:spLocks/>
          </p:cNvSpPr>
          <p:nvPr/>
        </p:nvSpPr>
        <p:spPr>
          <a:xfrm>
            <a:off x="7108617" y="6281936"/>
            <a:ext cx="5328592" cy="57606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t-BR" b="1" dirty="0">
                <a:solidFill>
                  <a:prstClr val="black"/>
                </a:solidFill>
                <a:latin typeface="Tw Cen MT" panose="020B0602020104020603" pitchFamily="34" charset="0"/>
              </a:rPr>
              <a:t>ENCONTRANDO UMA PESSOA...</a:t>
            </a:r>
            <a:endParaRPr lang="pt-BR" sz="2400" b="1"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159290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26249"/>
            <a:ext cx="9144000" cy="977900"/>
          </a:xfrm>
        </p:spPr>
        <p:txBody>
          <a:bodyPr>
            <a:normAutofit fontScale="90000"/>
          </a:bodyPr>
          <a:lstStyle/>
          <a:p>
            <a:pPr algn="ctr"/>
            <a:r>
              <a:rPr lang="pt-BR" dirty="0" smtClean="0"/>
              <a:t> </a:t>
            </a:r>
            <a:br>
              <a:rPr lang="pt-BR" dirty="0" smtClean="0"/>
            </a:br>
            <a:r>
              <a:rPr lang="pt-BR" b="1" dirty="0">
                <a:solidFill>
                  <a:srgbClr val="060606"/>
                </a:solidFill>
                <a:latin typeface="Tw Cen MT" panose="020B0602020104020603" pitchFamily="34" charset="0"/>
              </a:rPr>
              <a:t>P</a:t>
            </a:r>
            <a:r>
              <a:rPr lang="pt-BR" b="1" dirty="0" smtClean="0">
                <a:solidFill>
                  <a:srgbClr val="060606"/>
                </a:solidFill>
                <a:latin typeface="Tw Cen MT" panose="020B0602020104020603" pitchFamily="34" charset="0"/>
              </a:rPr>
              <a:t>lano Terapêutico</a:t>
            </a:r>
            <a:endParaRPr lang="pt-BR" b="1" dirty="0">
              <a:solidFill>
                <a:srgbClr val="060606"/>
              </a:solidFill>
              <a:latin typeface="Tw Cen MT" panose="020B0602020104020603" pitchFamily="34" charset="0"/>
            </a:endParaRPr>
          </a:p>
        </p:txBody>
      </p:sp>
      <p:sp>
        <p:nvSpPr>
          <p:cNvPr id="6" name="Espaço Reservado para Conteúdo 2"/>
          <p:cNvSpPr txBox="1">
            <a:spLocks/>
          </p:cNvSpPr>
          <p:nvPr/>
        </p:nvSpPr>
        <p:spPr>
          <a:xfrm>
            <a:off x="722953" y="1365568"/>
            <a:ext cx="7200897" cy="2840700"/>
          </a:xfrm>
          <a:prstGeom prst="rect">
            <a:avLst/>
          </a:prstGeom>
          <a:ln>
            <a:noFill/>
          </a:ln>
        </p:spPr>
        <p:txBody>
          <a:bodyPr vert="horz" lIns="68580" tIns="34290" rIns="68580" bIns="3429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Clr>
                <a:srgbClr val="DF2E28"/>
              </a:buClr>
              <a:buNone/>
            </a:pPr>
            <a:r>
              <a:rPr lang="pt-BR" sz="3000" b="1" dirty="0">
                <a:solidFill>
                  <a:srgbClr val="060606"/>
                </a:solidFill>
                <a:latin typeface="Tw Cen MT" panose="020B0602020104020603" pitchFamily="34" charset="0"/>
              </a:rPr>
              <a:t>- Avaliação Inicial</a:t>
            </a:r>
            <a:r>
              <a:rPr lang="pt-BR" sz="1800" b="1" dirty="0">
                <a:solidFill>
                  <a:schemeClr val="accent6">
                    <a:lumMod val="50000"/>
                  </a:schemeClr>
                </a:solidFill>
              </a:rPr>
              <a:t>:</a:t>
            </a:r>
            <a:endParaRPr lang="pt-BR" sz="1800" dirty="0">
              <a:solidFill>
                <a:schemeClr val="accent6">
                  <a:lumMod val="50000"/>
                </a:schemeClr>
              </a:solidFill>
            </a:endParaRPr>
          </a:p>
        </p:txBody>
      </p:sp>
      <p:sp>
        <p:nvSpPr>
          <p:cNvPr id="8" name="Elipse 7"/>
          <p:cNvSpPr/>
          <p:nvPr/>
        </p:nvSpPr>
        <p:spPr>
          <a:xfrm>
            <a:off x="4592088" y="1385498"/>
            <a:ext cx="1533575" cy="746757"/>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História de vida</a:t>
            </a:r>
            <a:endParaRPr lang="pt-BR" sz="1650" dirty="0">
              <a:solidFill>
                <a:prstClr val="black"/>
              </a:solidFill>
              <a:latin typeface="Tw Cen MT" panose="020B0602020104020603" pitchFamily="34" charset="0"/>
            </a:endParaRPr>
          </a:p>
        </p:txBody>
      </p:sp>
      <p:sp>
        <p:nvSpPr>
          <p:cNvPr id="10" name="Elipse 9"/>
          <p:cNvSpPr/>
          <p:nvPr/>
        </p:nvSpPr>
        <p:spPr>
          <a:xfrm>
            <a:off x="2366488" y="3054917"/>
            <a:ext cx="2581528" cy="1536632"/>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Compreensão sobre processo de adoecimento </a:t>
            </a:r>
            <a:endParaRPr lang="pt-BR" sz="1650" dirty="0">
              <a:solidFill>
                <a:prstClr val="black"/>
              </a:solidFill>
              <a:latin typeface="Tw Cen MT" panose="020B0602020104020603" pitchFamily="34" charset="0"/>
            </a:endParaRPr>
          </a:p>
        </p:txBody>
      </p:sp>
      <p:sp>
        <p:nvSpPr>
          <p:cNvPr id="11" name="Elipse 10"/>
          <p:cNvSpPr/>
          <p:nvPr/>
        </p:nvSpPr>
        <p:spPr>
          <a:xfrm>
            <a:off x="1772804" y="4440947"/>
            <a:ext cx="2550598" cy="1650106"/>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Significado atribuído ao adoecimento</a:t>
            </a:r>
            <a:endParaRPr lang="pt-BR" sz="1650" dirty="0">
              <a:solidFill>
                <a:prstClr val="black"/>
              </a:solidFill>
              <a:latin typeface="Tw Cen MT" panose="020B0602020104020603" pitchFamily="34" charset="0"/>
            </a:endParaRPr>
          </a:p>
        </p:txBody>
      </p:sp>
      <p:sp>
        <p:nvSpPr>
          <p:cNvPr id="12" name="Elipse 11"/>
          <p:cNvSpPr/>
          <p:nvPr/>
        </p:nvSpPr>
        <p:spPr>
          <a:xfrm>
            <a:off x="7748464" y="4266370"/>
            <a:ext cx="2631667" cy="1089814"/>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Expectativa frente ao tratamento</a:t>
            </a:r>
            <a:endParaRPr lang="pt-BR" sz="1650" dirty="0">
              <a:solidFill>
                <a:prstClr val="black"/>
              </a:solidFill>
              <a:latin typeface="Tw Cen MT" panose="020B0602020104020603" pitchFamily="34" charset="0"/>
            </a:endParaRPr>
          </a:p>
        </p:txBody>
      </p:sp>
      <p:sp>
        <p:nvSpPr>
          <p:cNvPr id="13" name="Elipse 12"/>
          <p:cNvSpPr/>
          <p:nvPr/>
        </p:nvSpPr>
        <p:spPr>
          <a:xfrm>
            <a:off x="6415785" y="5663563"/>
            <a:ext cx="3952640" cy="713783"/>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a:solidFill>
                  <a:prstClr val="black"/>
                </a:solidFill>
                <a:latin typeface="Tw Cen MT" panose="020B0602020104020603" pitchFamily="34" charset="0"/>
              </a:rPr>
              <a:t>Expectativa e desejo de reabilitação</a:t>
            </a:r>
            <a:endParaRPr lang="pt-BR" sz="1650" b="1" dirty="0">
              <a:solidFill>
                <a:prstClr val="black"/>
              </a:solidFill>
              <a:latin typeface="Tw Cen MT" panose="020B0602020104020603" pitchFamily="34" charset="0"/>
            </a:endParaRPr>
          </a:p>
        </p:txBody>
      </p:sp>
      <p:sp>
        <p:nvSpPr>
          <p:cNvPr id="14" name="Elipse 13"/>
          <p:cNvSpPr/>
          <p:nvPr/>
        </p:nvSpPr>
        <p:spPr>
          <a:xfrm>
            <a:off x="3730352" y="5916086"/>
            <a:ext cx="2701648" cy="656811"/>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Recursos de enfrentamento</a:t>
            </a:r>
            <a:endParaRPr lang="pt-BR" sz="1650" dirty="0">
              <a:solidFill>
                <a:prstClr val="black"/>
              </a:solidFill>
              <a:latin typeface="Tw Cen MT" panose="020B0602020104020603" pitchFamily="34" charset="0"/>
            </a:endParaRPr>
          </a:p>
        </p:txBody>
      </p:sp>
      <p:sp>
        <p:nvSpPr>
          <p:cNvPr id="15" name="Elipse 14"/>
          <p:cNvSpPr/>
          <p:nvPr/>
        </p:nvSpPr>
        <p:spPr>
          <a:xfrm>
            <a:off x="8823816" y="1489417"/>
            <a:ext cx="1239608" cy="1005871"/>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Rede de apoio</a:t>
            </a:r>
            <a:endParaRPr lang="pt-BR" sz="1650" dirty="0">
              <a:solidFill>
                <a:prstClr val="black"/>
              </a:solidFill>
              <a:latin typeface="Tw Cen MT" panose="020B0602020104020603" pitchFamily="34" charset="0"/>
            </a:endParaRPr>
          </a:p>
        </p:txBody>
      </p:sp>
      <p:sp>
        <p:nvSpPr>
          <p:cNvPr id="16" name="Elipse 15"/>
          <p:cNvSpPr/>
          <p:nvPr/>
        </p:nvSpPr>
        <p:spPr>
          <a:xfrm>
            <a:off x="7046251" y="2848451"/>
            <a:ext cx="3181042" cy="1560670"/>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Alterações de rotina e realidade provocadas pelo adoecimento</a:t>
            </a:r>
            <a:endParaRPr lang="pt-BR" sz="1650" dirty="0">
              <a:solidFill>
                <a:prstClr val="black"/>
              </a:solidFill>
              <a:latin typeface="Tw Cen MT" panose="020B0602020104020603" pitchFamily="34" charset="0"/>
            </a:endParaRPr>
          </a:p>
        </p:txBody>
      </p:sp>
      <p:sp>
        <p:nvSpPr>
          <p:cNvPr id="17" name="Elipse 16"/>
          <p:cNvSpPr/>
          <p:nvPr/>
        </p:nvSpPr>
        <p:spPr>
          <a:xfrm>
            <a:off x="4506297" y="2396736"/>
            <a:ext cx="1669726" cy="841028"/>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Sintomas atuais</a:t>
            </a:r>
            <a:endParaRPr lang="pt-BR" sz="1650" dirty="0">
              <a:solidFill>
                <a:prstClr val="black"/>
              </a:solidFill>
              <a:latin typeface="Tw Cen MT" panose="020B0602020104020603" pitchFamily="34" charset="0"/>
            </a:endParaRPr>
          </a:p>
        </p:txBody>
      </p:sp>
      <p:sp>
        <p:nvSpPr>
          <p:cNvPr id="18" name="Elipse 17"/>
          <p:cNvSpPr/>
          <p:nvPr/>
        </p:nvSpPr>
        <p:spPr>
          <a:xfrm>
            <a:off x="6340696" y="2024116"/>
            <a:ext cx="2110020" cy="1095509"/>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Percepção sobre os problemas</a:t>
            </a:r>
            <a:endParaRPr lang="pt-BR" sz="1650" dirty="0">
              <a:solidFill>
                <a:prstClr val="black"/>
              </a:solidFill>
              <a:latin typeface="Tw Cen MT" panose="020B0602020104020603" pitchFamily="34" charset="0"/>
            </a:endParaRPr>
          </a:p>
        </p:txBody>
      </p:sp>
      <p:sp>
        <p:nvSpPr>
          <p:cNvPr id="19" name="Elipse 18"/>
          <p:cNvSpPr/>
          <p:nvPr/>
        </p:nvSpPr>
        <p:spPr>
          <a:xfrm>
            <a:off x="1752276" y="2099553"/>
            <a:ext cx="2494032" cy="1088500"/>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História da doença e dos tratamentos </a:t>
            </a:r>
            <a:endParaRPr lang="pt-BR" sz="1650" dirty="0">
              <a:solidFill>
                <a:prstClr val="black"/>
              </a:solidFill>
              <a:latin typeface="Tw Cen MT" panose="020B0602020104020603" pitchFamily="34" charset="0"/>
            </a:endParaRPr>
          </a:p>
        </p:txBody>
      </p:sp>
      <p:sp>
        <p:nvSpPr>
          <p:cNvPr id="20" name="Elipse 19"/>
          <p:cNvSpPr/>
          <p:nvPr/>
        </p:nvSpPr>
        <p:spPr>
          <a:xfrm>
            <a:off x="5054106" y="3676645"/>
            <a:ext cx="2022639" cy="1660504"/>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solidFill>
                  <a:prstClr val="black"/>
                </a:solidFill>
                <a:latin typeface="Tw Cen MT" panose="020B0602020104020603" pitchFamily="34" charset="0"/>
              </a:rPr>
              <a:t>Avaliação</a:t>
            </a:r>
          </a:p>
          <a:p>
            <a:pPr algn="ctr"/>
            <a:r>
              <a:rPr lang="pt-BR" dirty="0">
                <a:solidFill>
                  <a:prstClr val="black"/>
                </a:solidFill>
                <a:latin typeface="Tw Cen MT" panose="020B0602020104020603" pitchFamily="34" charset="0"/>
              </a:rPr>
              <a:t>Física</a:t>
            </a:r>
          </a:p>
          <a:p>
            <a:pPr algn="ctr"/>
            <a:r>
              <a:rPr lang="pt-BR" dirty="0">
                <a:solidFill>
                  <a:prstClr val="black"/>
                </a:solidFill>
                <a:latin typeface="Tw Cen MT" panose="020B0602020104020603" pitchFamily="34" charset="0"/>
              </a:rPr>
              <a:t>Emocional</a:t>
            </a:r>
          </a:p>
          <a:p>
            <a:pPr algn="ctr"/>
            <a:r>
              <a:rPr lang="pt-BR" dirty="0">
                <a:solidFill>
                  <a:prstClr val="black"/>
                </a:solidFill>
                <a:latin typeface="Tw Cen MT" panose="020B0602020104020603" pitchFamily="34" charset="0"/>
              </a:rPr>
              <a:t>Social </a:t>
            </a:r>
            <a:endParaRPr lang="pt-BR" sz="165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2028151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AVALIAÇÃO</a:t>
            </a:r>
            <a:endParaRPr lang="pt-BR" dirty="0"/>
          </a:p>
        </p:txBody>
      </p:sp>
      <p:sp>
        <p:nvSpPr>
          <p:cNvPr id="5" name="Retângulo 4"/>
          <p:cNvSpPr/>
          <p:nvPr/>
        </p:nvSpPr>
        <p:spPr>
          <a:xfrm>
            <a:off x="3210240" y="1850433"/>
            <a:ext cx="5771519" cy="4493538"/>
          </a:xfrm>
          <a:prstGeom prst="rect">
            <a:avLst/>
          </a:prstGeom>
          <a:solidFill>
            <a:schemeClr val="bg1"/>
          </a:solidFill>
          <a:ln w="76200">
            <a:solidFill>
              <a:schemeClr val="tx1"/>
            </a:solidFill>
          </a:ln>
        </p:spPr>
        <p:txBody>
          <a:bodyPr wrap="square">
            <a:spAutoFit/>
          </a:bodyPr>
          <a:lstStyle/>
          <a:p>
            <a:r>
              <a:rPr lang="pt-BR" sz="2200" b="1" dirty="0">
                <a:solidFill>
                  <a:prstClr val="black"/>
                </a:solidFill>
              </a:rPr>
              <a:t>Dados biográficos:</a:t>
            </a:r>
          </a:p>
          <a:p>
            <a:r>
              <a:rPr lang="pt-BR" sz="2200" dirty="0">
                <a:solidFill>
                  <a:prstClr val="black"/>
                </a:solidFill>
              </a:rPr>
              <a:t> • Nome e forma como gosta de ser chamado. </a:t>
            </a:r>
          </a:p>
          <a:p>
            <a:r>
              <a:rPr lang="pt-BR" sz="2200" dirty="0">
                <a:solidFill>
                  <a:prstClr val="black"/>
                </a:solidFill>
              </a:rPr>
              <a:t>• Sexo e idade. </a:t>
            </a:r>
          </a:p>
          <a:p>
            <a:r>
              <a:rPr lang="pt-BR" sz="2200" dirty="0">
                <a:solidFill>
                  <a:prstClr val="black"/>
                </a:solidFill>
              </a:rPr>
              <a:t>• Estado marital, filhos e netos, se os tiver. </a:t>
            </a:r>
          </a:p>
          <a:p>
            <a:r>
              <a:rPr lang="pt-BR" sz="2200" dirty="0">
                <a:solidFill>
                  <a:prstClr val="black"/>
                </a:solidFill>
              </a:rPr>
              <a:t>• Trabalho que realizou por mais tempo ou com o qual mais se identificou. </a:t>
            </a:r>
          </a:p>
          <a:p>
            <a:r>
              <a:rPr lang="pt-BR" sz="2200" dirty="0">
                <a:solidFill>
                  <a:prstClr val="black"/>
                </a:solidFill>
              </a:rPr>
              <a:t>• Local de nascimento e região de moradia. </a:t>
            </a:r>
          </a:p>
          <a:p>
            <a:r>
              <a:rPr lang="pt-BR" sz="2200" dirty="0">
                <a:solidFill>
                  <a:prstClr val="black"/>
                </a:solidFill>
              </a:rPr>
              <a:t>• Com quem mora e quem cuida a maior parte do tempo. </a:t>
            </a:r>
          </a:p>
          <a:p>
            <a:r>
              <a:rPr lang="pt-BR" sz="2200" dirty="0">
                <a:solidFill>
                  <a:prstClr val="black"/>
                </a:solidFill>
              </a:rPr>
              <a:t>• Religião e crenças. </a:t>
            </a:r>
          </a:p>
          <a:p>
            <a:r>
              <a:rPr lang="pt-BR" sz="2200" dirty="0">
                <a:solidFill>
                  <a:prstClr val="black"/>
                </a:solidFill>
              </a:rPr>
              <a:t>• O que gosta de fazer. </a:t>
            </a:r>
          </a:p>
          <a:p>
            <a:r>
              <a:rPr lang="pt-BR" sz="2200" dirty="0">
                <a:solidFill>
                  <a:prstClr val="black"/>
                </a:solidFill>
              </a:rPr>
              <a:t>• O que sabe sobre sua doença – e o quanto quer saber.</a:t>
            </a:r>
          </a:p>
        </p:txBody>
      </p:sp>
    </p:spTree>
    <p:extLst>
      <p:ext uri="{BB962C8B-B14F-4D97-AF65-F5344CB8AC3E}">
        <p14:creationId xmlns:p14="http://schemas.microsoft.com/office/powerpoint/2010/main" val="3203070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69503" y="521642"/>
            <a:ext cx="8303113" cy="6001643"/>
          </a:xfrm>
          <a:prstGeom prst="rect">
            <a:avLst/>
          </a:prstGeom>
          <a:solidFill>
            <a:schemeClr val="bg1"/>
          </a:solidFill>
          <a:ln w="76200">
            <a:solidFill>
              <a:schemeClr val="tx1"/>
            </a:solidFill>
          </a:ln>
        </p:spPr>
        <p:txBody>
          <a:bodyPr wrap="square">
            <a:spAutoFit/>
          </a:bodyPr>
          <a:lstStyle/>
          <a:p>
            <a:pPr algn="just"/>
            <a:r>
              <a:rPr lang="pt-BR" sz="2100" b="1" dirty="0">
                <a:solidFill>
                  <a:prstClr val="black"/>
                </a:solidFill>
              </a:rPr>
              <a:t>Cronologia da doença atual e tratamentos realizados</a:t>
            </a:r>
            <a:r>
              <a:rPr lang="pt-BR" sz="2100" dirty="0">
                <a:solidFill>
                  <a:prstClr val="black"/>
                </a:solidFill>
              </a:rPr>
              <a:t>: </a:t>
            </a:r>
          </a:p>
          <a:p>
            <a:pPr algn="just"/>
            <a:r>
              <a:rPr lang="pt-BR" sz="2100" dirty="0">
                <a:solidFill>
                  <a:prstClr val="black"/>
                </a:solidFill>
              </a:rPr>
              <a:t>Trata-se do registro da doença de base, com a época (mês e ano) do diagnóstico e tratamento realizado na mesma época. Em seguida, a sequência de diagnósticos secundários à doença de base, com época e tratamentos. Registrar também outras complicações relacionadas ao quadro principal da mesma forma e os diagnósticos não relacionados à doença em questão ou preexistentes. </a:t>
            </a:r>
            <a:endParaRPr lang="pt-BR" sz="2100" dirty="0" smtClean="0">
              <a:solidFill>
                <a:prstClr val="black"/>
              </a:solidFill>
            </a:endParaRPr>
          </a:p>
          <a:p>
            <a:pPr algn="just"/>
            <a:endParaRPr lang="pt-BR" sz="2100" dirty="0">
              <a:solidFill>
                <a:prstClr val="black"/>
              </a:solidFill>
            </a:endParaRPr>
          </a:p>
          <a:p>
            <a:pPr>
              <a:lnSpc>
                <a:spcPct val="150000"/>
              </a:lnSpc>
            </a:pPr>
            <a:r>
              <a:rPr lang="pt-BR" b="1" dirty="0">
                <a:solidFill>
                  <a:prstClr val="black"/>
                </a:solidFill>
              </a:rPr>
              <a:t>Exemplo:   </a:t>
            </a:r>
          </a:p>
          <a:p>
            <a:pPr>
              <a:lnSpc>
                <a:spcPct val="150000"/>
              </a:lnSpc>
            </a:pPr>
            <a:r>
              <a:rPr lang="pt-BR" dirty="0" smtClean="0">
                <a:solidFill>
                  <a:prstClr val="black"/>
                </a:solidFill>
              </a:rPr>
              <a:t>Janeiro/2020 </a:t>
            </a:r>
            <a:r>
              <a:rPr lang="pt-BR" b="1" dirty="0">
                <a:solidFill>
                  <a:prstClr val="black"/>
                </a:solidFill>
              </a:rPr>
              <a:t>– leucemia linfoide aguda (</a:t>
            </a:r>
            <a:r>
              <a:rPr lang="pt-BR" altLang="pt-BR"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LLA)</a:t>
            </a:r>
          </a:p>
          <a:p>
            <a:pPr>
              <a:lnSpc>
                <a:spcPct val="150000"/>
              </a:lnSpc>
            </a:pPr>
            <a:r>
              <a:rPr lang="pt-BR" altLang="pt-BR"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Tratamento: ciclo QT </a:t>
            </a:r>
            <a:r>
              <a:rPr lang="pt-BR" alt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nSpc>
                <a:spcPct val="150000"/>
              </a:lnSpc>
            </a:pPr>
            <a:r>
              <a:rPr lang="pt-BR"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Março/2020: </a:t>
            </a:r>
            <a:r>
              <a:rPr 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fase da </a:t>
            </a:r>
            <a:r>
              <a:rPr lang="pt-BR" dirty="0">
                <a:solidFill>
                  <a:prstClr val="black"/>
                </a:solidFill>
              </a:rPr>
              <a:t>Consolidação da QT(intensificação) – piora dos exames – </a:t>
            </a:r>
            <a:r>
              <a:rPr lang="pt-BR" b="1" dirty="0">
                <a:solidFill>
                  <a:prstClr val="black"/>
                </a:solidFill>
              </a:rPr>
              <a:t>LLA REFRATÁRIA + NOVO CICLO QT</a:t>
            </a:r>
          </a:p>
          <a:p>
            <a:pPr>
              <a:lnSpc>
                <a:spcPct val="150000"/>
              </a:lnSpc>
            </a:pPr>
            <a:r>
              <a:rPr lang="pt-BR" altLang="pt-BR"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Abril/2021: </a:t>
            </a:r>
            <a:r>
              <a:rPr lang="pt-BR" altLang="pt-BR"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Pancitopenia</a:t>
            </a:r>
            <a:r>
              <a:rPr lang="pt-BR" alt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Febril</a:t>
            </a:r>
          </a:p>
          <a:p>
            <a:pPr>
              <a:lnSpc>
                <a:spcPct val="150000"/>
              </a:lnSpc>
            </a:pPr>
            <a:r>
              <a:rPr lang="pt-BR" altLang="pt-BR"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Maio/2021:Sepse </a:t>
            </a:r>
            <a:r>
              <a:rPr lang="pt-BR" alt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Grave + </a:t>
            </a:r>
            <a:r>
              <a:rPr lang="pt-BR" altLang="pt-BR"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Mucosite</a:t>
            </a:r>
            <a:r>
              <a:rPr lang="pt-BR" alt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Grau III</a:t>
            </a:r>
          </a:p>
          <a:p>
            <a:pPr>
              <a:lnSpc>
                <a:spcPct val="150000"/>
              </a:lnSpc>
            </a:pPr>
            <a:r>
              <a:rPr lang="pt-BR" altLang="pt-BR"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Junho/2021: </a:t>
            </a:r>
            <a:r>
              <a:rPr lang="pt-BR" alt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suspensão das QT – não </a:t>
            </a:r>
            <a:r>
              <a:rPr lang="pt-BR" altLang="pt-BR"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tt</a:t>
            </a:r>
            <a:r>
              <a:rPr lang="pt-BR" alt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pt-BR" altLang="pt-BR"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curativo</a:t>
            </a:r>
            <a:endParaRPr lang="pt-BR" altLang="pt-BR"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65381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941473" y="2063791"/>
            <a:ext cx="6768752" cy="2862322"/>
          </a:xfrm>
          <a:prstGeom prst="rect">
            <a:avLst/>
          </a:prstGeom>
          <a:solidFill>
            <a:schemeClr val="bg1"/>
          </a:solidFill>
          <a:ln w="76200">
            <a:solidFill>
              <a:schemeClr val="tx1"/>
            </a:solidFill>
          </a:ln>
        </p:spPr>
        <p:txBody>
          <a:bodyPr wrap="square">
            <a:spAutoFit/>
          </a:bodyPr>
          <a:lstStyle/>
          <a:p>
            <a:pPr>
              <a:lnSpc>
                <a:spcPct val="150000"/>
              </a:lnSpc>
            </a:pPr>
            <a:r>
              <a:rPr lang="pt-BR" sz="2100" b="1" dirty="0">
                <a:solidFill>
                  <a:prstClr val="black"/>
                </a:solidFill>
              </a:rPr>
              <a:t>Avaliação funcional:</a:t>
            </a:r>
          </a:p>
          <a:p>
            <a:pPr algn="just">
              <a:lnSpc>
                <a:spcPct val="150000"/>
              </a:lnSpc>
            </a:pPr>
            <a:r>
              <a:rPr lang="pt-BR" sz="1950" dirty="0">
                <a:solidFill>
                  <a:prstClr val="black"/>
                </a:solidFill>
              </a:rPr>
              <a:t>        Fundamental para a vigilância da curva evolutiva da doença e se constitui em elemento valioso na tomada de decisões, previsão de prognóstico e diagnóstico da </a:t>
            </a:r>
            <a:r>
              <a:rPr lang="pt-BR" sz="1950" dirty="0" err="1">
                <a:solidFill>
                  <a:prstClr val="black"/>
                </a:solidFill>
              </a:rPr>
              <a:t>terminalidade</a:t>
            </a:r>
            <a:r>
              <a:rPr lang="pt-BR" sz="1950" dirty="0">
                <a:solidFill>
                  <a:prstClr val="black"/>
                </a:solidFill>
              </a:rPr>
              <a:t>.</a:t>
            </a:r>
          </a:p>
          <a:p>
            <a:pPr>
              <a:lnSpc>
                <a:spcPct val="150000"/>
              </a:lnSpc>
            </a:pPr>
            <a:endParaRPr lang="pt-BR" altLang="pt-BR" sz="195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pt-BR" sz="2100" b="1" dirty="0">
                <a:solidFill>
                  <a:prstClr val="black"/>
                </a:solidFill>
              </a:rPr>
              <a:t>“</a:t>
            </a:r>
            <a:r>
              <a:rPr lang="pt-BR" sz="2100" b="1" dirty="0" err="1">
                <a:solidFill>
                  <a:prstClr val="black"/>
                </a:solidFill>
              </a:rPr>
              <a:t>Palliative</a:t>
            </a:r>
            <a:r>
              <a:rPr lang="pt-BR" sz="2100" b="1" dirty="0">
                <a:solidFill>
                  <a:prstClr val="black"/>
                </a:solidFill>
              </a:rPr>
              <a:t> Performance </a:t>
            </a:r>
            <a:r>
              <a:rPr lang="pt-BR" sz="2100" b="1" dirty="0" err="1">
                <a:solidFill>
                  <a:prstClr val="black"/>
                </a:solidFill>
              </a:rPr>
              <a:t>Scale</a:t>
            </a:r>
            <a:r>
              <a:rPr lang="pt-BR" sz="2100" b="1" dirty="0">
                <a:solidFill>
                  <a:prstClr val="black"/>
                </a:solidFill>
              </a:rPr>
              <a:t>” – </a:t>
            </a:r>
            <a:r>
              <a:rPr lang="pt-BR" sz="2100" b="1" dirty="0" smtClean="0">
                <a:solidFill>
                  <a:prstClr val="black"/>
                </a:solidFill>
              </a:rPr>
              <a:t>PPS</a:t>
            </a:r>
          </a:p>
        </p:txBody>
      </p:sp>
    </p:spTree>
    <p:extLst>
      <p:ext uri="{BB962C8B-B14F-4D97-AF65-F5344CB8AC3E}">
        <p14:creationId xmlns:p14="http://schemas.microsoft.com/office/powerpoint/2010/main" val="1777305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rcRect l="-72871" r="-72871"/>
          <a:stretch>
            <a:fillRect/>
          </a:stretch>
        </p:blipFill>
        <p:spPr>
          <a:xfrm>
            <a:off x="-25103" y="147638"/>
            <a:ext cx="12169775" cy="6710362"/>
          </a:xfrm>
        </p:spPr>
      </p:pic>
      <p:sp>
        <p:nvSpPr>
          <p:cNvPr id="5" name="TextBox 4"/>
          <p:cNvSpPr txBox="1"/>
          <p:nvPr/>
        </p:nvSpPr>
        <p:spPr>
          <a:xfrm>
            <a:off x="1775520" y="332657"/>
            <a:ext cx="1224136" cy="646331"/>
          </a:xfrm>
          <a:prstGeom prst="rect">
            <a:avLst/>
          </a:prstGeom>
          <a:noFill/>
        </p:spPr>
        <p:txBody>
          <a:bodyPr wrap="square" rtlCol="0">
            <a:spAutoFit/>
          </a:bodyPr>
          <a:lstStyle/>
          <a:p>
            <a:pPr defTabSz="914400"/>
            <a:r>
              <a:rPr lang="pt-PT" sz="3600" dirty="0">
                <a:solidFill>
                  <a:prstClr val="black"/>
                </a:solidFill>
                <a:latin typeface="Tw Cen MT" panose="020B0602020104020603" pitchFamily="34" charset="0"/>
              </a:rPr>
              <a:t>PPS</a:t>
            </a:r>
          </a:p>
        </p:txBody>
      </p:sp>
    </p:spTree>
    <p:extLst>
      <p:ext uri="{BB962C8B-B14F-4D97-AF65-F5344CB8AC3E}">
        <p14:creationId xmlns:p14="http://schemas.microsoft.com/office/powerpoint/2010/main" val="649334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Cuidados paliativos</a:t>
            </a:r>
            <a:endParaRPr lang="pt-BR" dirty="0"/>
          </a:p>
        </p:txBody>
      </p:sp>
      <p:sp>
        <p:nvSpPr>
          <p:cNvPr id="3" name="Espaço Reservado para Conteúdo 2"/>
          <p:cNvSpPr>
            <a:spLocks noGrp="1"/>
          </p:cNvSpPr>
          <p:nvPr>
            <p:ph sz="quarter" idx="13"/>
          </p:nvPr>
        </p:nvSpPr>
        <p:spPr/>
        <p:txBody>
          <a:bodyPr>
            <a:normAutofit fontScale="62500" lnSpcReduction="20000"/>
          </a:bodyPr>
          <a:lstStyle/>
          <a:p>
            <a:pPr marL="0" indent="0" algn="just">
              <a:buNone/>
            </a:pPr>
            <a:r>
              <a:rPr lang="pt-BR" sz="3900" dirty="0" smtClean="0">
                <a:solidFill>
                  <a:srgbClr val="060606"/>
                </a:solidFill>
              </a:rPr>
              <a:t>	Abordagem </a:t>
            </a:r>
            <a:r>
              <a:rPr lang="pt-BR" sz="3900" dirty="0">
                <a:solidFill>
                  <a:srgbClr val="060606"/>
                </a:solidFill>
              </a:rPr>
              <a:t>que melhora a qualidade de vida dos pacientes adultos e crianças, e também de suas famílias, que estão enfrentando problemas associados com doenças ameaçadoras da vida. </a:t>
            </a:r>
          </a:p>
          <a:p>
            <a:pPr marL="0" indent="0" algn="just">
              <a:buNone/>
            </a:pPr>
            <a:r>
              <a:rPr lang="pt-BR" sz="3900" dirty="0">
                <a:solidFill>
                  <a:srgbClr val="060606"/>
                </a:solidFill>
              </a:rPr>
              <a:t>	O Cuidado Paliativo previne e alivia o sofrimento através de uma identificação precoce, uma correta avaliação e tratamento da dor e outros problemas de ordem física, psicossocial e espiritual.</a:t>
            </a:r>
            <a:endParaRPr lang="pt-BR" sz="3900" dirty="0">
              <a:solidFill>
                <a:srgbClr val="060606"/>
              </a:solidFill>
              <a:hlinkClick r:id="rId2"/>
            </a:endParaRPr>
          </a:p>
          <a:p>
            <a:pPr marL="0" indent="0" algn="r">
              <a:buNone/>
            </a:pPr>
            <a:r>
              <a:rPr lang="pt-BR" dirty="0" smtClean="0"/>
              <a:t>(</a:t>
            </a:r>
            <a:r>
              <a:rPr lang="pt-BR" dirty="0" err="1" smtClean="0"/>
              <a:t>who</a:t>
            </a:r>
            <a:r>
              <a:rPr lang="pt-BR" dirty="0" smtClean="0"/>
              <a:t>, 2017)         </a:t>
            </a:r>
            <a:endParaRPr lang="pt-BR" dirty="0"/>
          </a:p>
          <a:p>
            <a:pPr algn="just"/>
            <a:endParaRPr lang="pt-BR" dirty="0" smtClean="0"/>
          </a:p>
        </p:txBody>
      </p:sp>
    </p:spTree>
    <p:extLst>
      <p:ext uri="{BB962C8B-B14F-4D97-AF65-F5344CB8AC3E}">
        <p14:creationId xmlns:p14="http://schemas.microsoft.com/office/powerpoint/2010/main" val="2235183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711624" y="1124744"/>
            <a:ext cx="6738070" cy="4870564"/>
          </a:xfrm>
          <a:prstGeom prst="rect">
            <a:avLst/>
          </a:prstGeom>
          <a:solidFill>
            <a:schemeClr val="bg1"/>
          </a:solidFill>
          <a:ln w="76200">
            <a:solidFill>
              <a:schemeClr val="tx1"/>
            </a:solidFill>
          </a:ln>
        </p:spPr>
        <p:txBody>
          <a:bodyPr wrap="square">
            <a:spAutoFit/>
          </a:bodyPr>
          <a:lstStyle/>
          <a:p>
            <a:pPr>
              <a:lnSpc>
                <a:spcPct val="150000"/>
              </a:lnSpc>
            </a:pPr>
            <a:r>
              <a:rPr lang="pt-BR" sz="2300" b="1" dirty="0">
                <a:solidFill>
                  <a:prstClr val="black"/>
                </a:solidFill>
              </a:rPr>
              <a:t>Avaliações de sintomas:</a:t>
            </a:r>
          </a:p>
          <a:p>
            <a:pPr algn="just">
              <a:lnSpc>
                <a:spcPct val="150000"/>
              </a:lnSpc>
            </a:pPr>
            <a:r>
              <a:rPr lang="pt-BR" sz="2300" b="1" dirty="0">
                <a:solidFill>
                  <a:prstClr val="black"/>
                </a:solidFill>
              </a:rPr>
              <a:t>     </a:t>
            </a:r>
            <a:r>
              <a:rPr lang="pt-BR" sz="2300" dirty="0">
                <a:solidFill>
                  <a:prstClr val="black"/>
                </a:solidFill>
              </a:rPr>
              <a:t>Objetivo e tarefa dos Cuidados Paliativos, a avaliação de sintomas deve ser realizada de forma sistemática na admissão, evoluções diárias, consultas ambulatoriais e visitas domiciliares. </a:t>
            </a:r>
          </a:p>
          <a:p>
            <a:pPr algn="just">
              <a:lnSpc>
                <a:spcPct val="150000"/>
              </a:lnSpc>
            </a:pPr>
            <a:r>
              <a:rPr lang="pt-BR" sz="2300" dirty="0">
                <a:solidFill>
                  <a:prstClr val="black"/>
                </a:solidFill>
              </a:rPr>
              <a:t>	A escala de avaliação de sintomas desenvolvida em Edmonton no Canadá – ESAS é um instrumento valioso nesta tarefa.</a:t>
            </a:r>
          </a:p>
          <a:p>
            <a:pPr algn="just">
              <a:lnSpc>
                <a:spcPct val="150000"/>
              </a:lnSpc>
            </a:pPr>
            <a:r>
              <a:rPr lang="pt-BR" altLang="pt-BR" sz="23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Escala de dor.</a:t>
            </a:r>
          </a:p>
        </p:txBody>
      </p:sp>
    </p:spTree>
    <p:extLst>
      <p:ext uri="{BB962C8B-B14F-4D97-AF65-F5344CB8AC3E}">
        <p14:creationId xmlns:p14="http://schemas.microsoft.com/office/powerpoint/2010/main" val="295403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4.bp.blogspot.com/-LikrwcEled4/WAbZzhyJ4mI/AAAAAAAAB2c/ILGfhNkLSuIpe_w3N-avEWO5swap84GegCLcB/s1600/Sem%2Bt%25C3%25ADtu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88640"/>
            <a:ext cx="892899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31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8764" y="2507559"/>
            <a:ext cx="7200897" cy="2489202"/>
          </a:xfrm>
        </p:spPr>
        <p:txBody>
          <a:bodyPr>
            <a:normAutofit/>
          </a:bodyPr>
          <a:lstStyle/>
          <a:p>
            <a:pPr marL="0" indent="0">
              <a:buNone/>
            </a:pPr>
            <a:r>
              <a:rPr lang="pt-BR" sz="3400" dirty="0">
                <a:solidFill>
                  <a:srgbClr val="060606"/>
                </a:solidFill>
              </a:rPr>
              <a:t>Objetivos específicos:</a:t>
            </a:r>
          </a:p>
        </p:txBody>
      </p:sp>
      <p:sp>
        <p:nvSpPr>
          <p:cNvPr id="4" name="Elipse 3"/>
          <p:cNvSpPr/>
          <p:nvPr/>
        </p:nvSpPr>
        <p:spPr>
          <a:xfrm>
            <a:off x="1942585" y="1095683"/>
            <a:ext cx="3433336" cy="1251090"/>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3000" dirty="0">
                <a:solidFill>
                  <a:prstClr val="black"/>
                </a:solidFill>
                <a:latin typeface="Tw Cen MT" panose="020B0602020104020603" pitchFamily="34" charset="0"/>
              </a:rPr>
              <a:t>Plano Terapêutico</a:t>
            </a:r>
          </a:p>
        </p:txBody>
      </p:sp>
      <p:sp>
        <p:nvSpPr>
          <p:cNvPr id="5" name="Título 4"/>
          <p:cNvSpPr>
            <a:spLocks noGrp="1"/>
          </p:cNvSpPr>
          <p:nvPr>
            <p:ph type="title"/>
          </p:nvPr>
        </p:nvSpPr>
        <p:spPr>
          <a:xfrm>
            <a:off x="6740464" y="1050944"/>
            <a:ext cx="3289052" cy="1284315"/>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normAutofit fontScale="90000"/>
          </a:bodyPr>
          <a:lstStyle/>
          <a:p>
            <a:pPr algn="ctr"/>
            <a:r>
              <a:rPr lang="pt-BR" sz="3000" dirty="0">
                <a:latin typeface="Tw Cen MT" panose="020B0602020104020603" pitchFamily="34" charset="0"/>
              </a:rPr>
              <a:t>Cuidados </a:t>
            </a:r>
          </a:p>
          <a:p>
            <a:pPr algn="ctr"/>
            <a:r>
              <a:rPr lang="pt-BR" sz="3000" dirty="0">
                <a:latin typeface="Tw Cen MT" panose="020B0602020104020603" pitchFamily="34" charset="0"/>
              </a:rPr>
              <a:t>Paliativos</a:t>
            </a:r>
          </a:p>
        </p:txBody>
      </p:sp>
      <p:sp>
        <p:nvSpPr>
          <p:cNvPr id="6" name="Mais 5"/>
          <p:cNvSpPr/>
          <p:nvPr/>
        </p:nvSpPr>
        <p:spPr>
          <a:xfrm>
            <a:off x="5600703" y="1234116"/>
            <a:ext cx="913203" cy="875228"/>
          </a:xfrm>
          <a:prstGeom prst="mathPlus">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sz="1350">
              <a:solidFill>
                <a:prstClr val="white"/>
              </a:solidFill>
            </a:endParaRPr>
          </a:p>
        </p:txBody>
      </p:sp>
      <p:sp>
        <p:nvSpPr>
          <p:cNvPr id="7" name="Elipse 6"/>
          <p:cNvSpPr/>
          <p:nvPr/>
        </p:nvSpPr>
        <p:spPr>
          <a:xfrm>
            <a:off x="2171165" y="3230717"/>
            <a:ext cx="1764596" cy="678283"/>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50" dirty="0">
                <a:solidFill>
                  <a:prstClr val="black"/>
                </a:solidFill>
                <a:latin typeface="Tw Cen MT" panose="020B0602020104020603" pitchFamily="34" charset="0"/>
              </a:rPr>
              <a:t>Prevenir sintomas</a:t>
            </a:r>
          </a:p>
        </p:txBody>
      </p:sp>
      <p:sp>
        <p:nvSpPr>
          <p:cNvPr id="8" name="Elipse 7"/>
          <p:cNvSpPr/>
          <p:nvPr/>
        </p:nvSpPr>
        <p:spPr>
          <a:xfrm>
            <a:off x="2712367" y="4141505"/>
            <a:ext cx="1889295" cy="744136"/>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50" dirty="0">
                <a:solidFill>
                  <a:prstClr val="black"/>
                </a:solidFill>
                <a:latin typeface="Tw Cen MT" panose="020B0602020104020603" pitchFamily="34" charset="0"/>
              </a:rPr>
              <a:t>Maximizar autonomia</a:t>
            </a:r>
          </a:p>
        </p:txBody>
      </p:sp>
      <p:sp>
        <p:nvSpPr>
          <p:cNvPr id="9" name="Elipse 8"/>
          <p:cNvSpPr/>
          <p:nvPr/>
        </p:nvSpPr>
        <p:spPr>
          <a:xfrm>
            <a:off x="1847129" y="5107880"/>
            <a:ext cx="2520679" cy="1405099"/>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50" dirty="0">
                <a:solidFill>
                  <a:prstClr val="black"/>
                </a:solidFill>
                <a:latin typeface="Tw Cen MT" panose="020B0602020104020603" pitchFamily="34" charset="0"/>
              </a:rPr>
              <a:t>Manter a funcionalidade ocupacional</a:t>
            </a:r>
          </a:p>
        </p:txBody>
      </p:sp>
      <p:sp>
        <p:nvSpPr>
          <p:cNvPr id="11" name="Elipse 10"/>
          <p:cNvSpPr/>
          <p:nvPr/>
        </p:nvSpPr>
        <p:spPr>
          <a:xfrm>
            <a:off x="7831476" y="5415715"/>
            <a:ext cx="2459653" cy="1008793"/>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50" dirty="0">
                <a:solidFill>
                  <a:prstClr val="black"/>
                </a:solidFill>
                <a:latin typeface="Tw Cen MT" panose="020B0602020104020603" pitchFamily="34" charset="0"/>
              </a:rPr>
              <a:t>Enriquecer o cotidiano</a:t>
            </a:r>
          </a:p>
        </p:txBody>
      </p:sp>
      <p:sp>
        <p:nvSpPr>
          <p:cNvPr id="12" name="Elipse 11"/>
          <p:cNvSpPr/>
          <p:nvPr/>
        </p:nvSpPr>
        <p:spPr>
          <a:xfrm>
            <a:off x="8065786" y="3106577"/>
            <a:ext cx="2232368" cy="1936306"/>
          </a:xfrm>
          <a:prstGeom prst="ellipse">
            <a:avLst/>
          </a:prstGeom>
          <a:solidFill>
            <a:schemeClr val="bg1">
              <a:lumMod val="5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50" b="1" dirty="0">
                <a:solidFill>
                  <a:schemeClr val="bg1"/>
                </a:solidFill>
                <a:effectLst>
                  <a:outerShdw blurRad="38100" dist="38100" dir="2700000" algn="tl">
                    <a:srgbClr val="000000">
                      <a:alpha val="43137"/>
                    </a:srgbClr>
                  </a:outerShdw>
                </a:effectLst>
                <a:latin typeface="Tw Cen MT" panose="020B0602020104020603" pitchFamily="34" charset="0"/>
              </a:rPr>
              <a:t>SUPORTE </a:t>
            </a:r>
          </a:p>
          <a:p>
            <a:pPr algn="ctr"/>
            <a:r>
              <a:rPr lang="pt-BR" sz="1650" b="1" dirty="0">
                <a:solidFill>
                  <a:schemeClr val="bg1"/>
                </a:solidFill>
                <a:effectLst>
                  <a:outerShdw blurRad="38100" dist="38100" dir="2700000" algn="tl">
                    <a:srgbClr val="000000">
                      <a:alpha val="43137"/>
                    </a:srgbClr>
                  </a:outerShdw>
                </a:effectLst>
                <a:latin typeface="Tw Cen MT" panose="020B0602020104020603" pitchFamily="34" charset="0"/>
              </a:rPr>
              <a:t>EMOCIONAL</a:t>
            </a:r>
          </a:p>
        </p:txBody>
      </p:sp>
      <p:sp>
        <p:nvSpPr>
          <p:cNvPr id="14" name="Elipse 13"/>
          <p:cNvSpPr/>
          <p:nvPr/>
        </p:nvSpPr>
        <p:spPr>
          <a:xfrm>
            <a:off x="4821069" y="4978287"/>
            <a:ext cx="2472468" cy="1658815"/>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50" dirty="0">
                <a:solidFill>
                  <a:prstClr val="black"/>
                </a:solidFill>
                <a:latin typeface="Tw Cen MT" panose="020B0602020104020603" pitchFamily="34" charset="0"/>
              </a:rPr>
              <a:t>Aumentar a segurança na realização das atividades</a:t>
            </a:r>
          </a:p>
        </p:txBody>
      </p:sp>
      <p:sp>
        <p:nvSpPr>
          <p:cNvPr id="15" name="Elipse 14"/>
          <p:cNvSpPr/>
          <p:nvPr/>
        </p:nvSpPr>
        <p:spPr>
          <a:xfrm>
            <a:off x="4859046" y="3242328"/>
            <a:ext cx="2839791" cy="1523365"/>
          </a:xfrm>
          <a:prstGeom prst="ellipse">
            <a:avLst/>
          </a:prstGeom>
          <a:solidFill>
            <a:schemeClr val="bg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50" dirty="0">
                <a:solidFill>
                  <a:prstClr val="black"/>
                </a:solidFill>
                <a:latin typeface="Tw Cen MT" panose="020B0602020104020603" pitchFamily="34" charset="0"/>
              </a:rPr>
              <a:t>Resgatar a vida ocupacional, familiar e social </a:t>
            </a:r>
          </a:p>
        </p:txBody>
      </p:sp>
    </p:spTree>
    <p:extLst>
      <p:ext uri="{BB962C8B-B14F-4D97-AF65-F5344CB8AC3E}">
        <p14:creationId xmlns:p14="http://schemas.microsoft.com/office/powerpoint/2010/main" val="593729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5" name="Espaço Reservado para Conteúdo 4"/>
          <p:cNvSpPr>
            <a:spLocks noGrp="1"/>
          </p:cNvSpPr>
          <p:nvPr>
            <p:ph idx="1"/>
          </p:nvPr>
        </p:nvSpPr>
        <p:spPr/>
        <p:txBody>
          <a:bodyPr/>
          <a:lstStyle/>
          <a:p>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712899" cy="6957392"/>
          </a:xfrm>
          <a:prstGeom prst="rect">
            <a:avLst/>
          </a:prstGeom>
        </p:spPr>
      </p:pic>
      <p:sp>
        <p:nvSpPr>
          <p:cNvPr id="7" name="Rectangle 3"/>
          <p:cNvSpPr>
            <a:spLocks noChangeArrowheads="1"/>
          </p:cNvSpPr>
          <p:nvPr/>
        </p:nvSpPr>
        <p:spPr bwMode="auto">
          <a:xfrm>
            <a:off x="4406861" y="5711735"/>
            <a:ext cx="704413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pt-BR" altLang="pt-BR" sz="3450" dirty="0">
                <a:solidFill>
                  <a:srgbClr val="F6BA72"/>
                </a:solidFill>
                <a:latin typeface="Vijaya" panose="020B0604020202020204" pitchFamily="34" charset="0"/>
                <a:cs typeface="Vijaya" panose="020B0604020202020204" pitchFamily="34" charset="0"/>
              </a:rPr>
              <a:t>  </a:t>
            </a:r>
            <a:r>
              <a:rPr lang="pt-BR" altLang="pt-BR" sz="3450" b="1" spc="225" dirty="0">
                <a:solidFill>
                  <a:srgbClr val="EB9C51"/>
                </a:solidFill>
                <a:latin typeface="Tw Cen MT" panose="020B0602020104020603" pitchFamily="34" charset="0"/>
                <a:cs typeface="Vijaya" panose="020B0604020202020204" pitchFamily="34" charset="0"/>
              </a:rPr>
              <a:t>Qual seu caminho de cuidado?</a:t>
            </a:r>
          </a:p>
        </p:txBody>
      </p:sp>
    </p:spTree>
    <p:extLst>
      <p:ext uri="{BB962C8B-B14F-4D97-AF65-F5344CB8AC3E}">
        <p14:creationId xmlns:p14="http://schemas.microsoft.com/office/powerpoint/2010/main" val="3066457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5">
            <a:extLst>
              <a:ext uri="{FF2B5EF4-FFF2-40B4-BE49-F238E27FC236}">
                <a16:creationId xmlns="" xmlns:a16="http://schemas.microsoft.com/office/drawing/2014/main" id="{13BC0698-93B4-4ACD-AE1F-4AC9D5230D26}"/>
              </a:ext>
            </a:extLst>
          </p:cNvPr>
          <p:cNvSpPr txBox="1"/>
          <p:nvPr/>
        </p:nvSpPr>
        <p:spPr>
          <a:xfrm>
            <a:off x="2700823" y="4090804"/>
            <a:ext cx="2505397" cy="1523494"/>
          </a:xfrm>
          <a:prstGeom prst="rect">
            <a:avLst/>
          </a:prstGeom>
          <a:solidFill>
            <a:schemeClr val="bg1">
              <a:lumMod val="50000"/>
            </a:schemeClr>
          </a:solidFill>
          <a:scene3d>
            <a:camera prst="orthographicFront"/>
            <a:lightRig rig="threePt" dir="t"/>
          </a:scene3d>
          <a:sp3d>
            <a:bevelT w="165100" prst="coolSlant"/>
          </a:sp3d>
        </p:spPr>
        <p:txBody>
          <a:bodyPr wrap="square" rtlCol="0">
            <a:spAutoFit/>
          </a:bodyPr>
          <a:lstStyle/>
          <a:p>
            <a:pPr algn="just"/>
            <a:r>
              <a:rPr lang="en-US" sz="2100" dirty="0">
                <a:solidFill>
                  <a:prstClr val="white"/>
                </a:solidFill>
                <a:latin typeface="Calibri Light" panose="020F0302020204030204"/>
              </a:rPr>
              <a:t>    </a:t>
            </a:r>
            <a:r>
              <a:rPr lang="en-US" dirty="0" err="1">
                <a:solidFill>
                  <a:prstClr val="white"/>
                </a:solidFill>
                <a:latin typeface="Tw Cen MT" panose="020B0602020104020603" pitchFamily="34" charset="0"/>
              </a:rPr>
              <a:t>Processo</a:t>
            </a:r>
            <a:r>
              <a:rPr lang="en-US" dirty="0">
                <a:solidFill>
                  <a:prstClr val="white"/>
                </a:solidFill>
                <a:latin typeface="Tw Cen MT" panose="020B0602020104020603" pitchFamily="34" charset="0"/>
              </a:rPr>
              <a:t> </a:t>
            </a:r>
            <a:r>
              <a:rPr lang="en-US" dirty="0" err="1">
                <a:solidFill>
                  <a:prstClr val="white"/>
                </a:solidFill>
                <a:latin typeface="Tw Cen MT" panose="020B0602020104020603" pitchFamily="34" charset="0"/>
              </a:rPr>
              <a:t>desenvolvido</a:t>
            </a:r>
            <a:r>
              <a:rPr lang="en-US" dirty="0">
                <a:solidFill>
                  <a:prstClr val="white"/>
                </a:solidFill>
                <a:latin typeface="Tw Cen MT" panose="020B0602020104020603" pitchFamily="34" charset="0"/>
              </a:rPr>
              <a:t> </a:t>
            </a:r>
            <a:r>
              <a:rPr lang="en-US" dirty="0" err="1">
                <a:solidFill>
                  <a:prstClr val="white"/>
                </a:solidFill>
                <a:latin typeface="Tw Cen MT" panose="020B0602020104020603" pitchFamily="34" charset="0"/>
              </a:rPr>
              <a:t>perante</a:t>
            </a:r>
            <a:r>
              <a:rPr lang="en-US" dirty="0">
                <a:solidFill>
                  <a:prstClr val="white"/>
                </a:solidFill>
                <a:latin typeface="Tw Cen MT" panose="020B0602020104020603" pitchFamily="34" charset="0"/>
              </a:rPr>
              <a:t> as </a:t>
            </a:r>
            <a:r>
              <a:rPr lang="en-US" dirty="0" err="1">
                <a:solidFill>
                  <a:prstClr val="white"/>
                </a:solidFill>
                <a:latin typeface="Tw Cen MT" panose="020B0602020104020603" pitchFamily="34" charset="0"/>
              </a:rPr>
              <a:t>diversas</a:t>
            </a:r>
            <a:r>
              <a:rPr lang="en-US" dirty="0">
                <a:solidFill>
                  <a:prstClr val="white"/>
                </a:solidFill>
                <a:latin typeface="Tw Cen MT" panose="020B0602020104020603" pitchFamily="34" charset="0"/>
              </a:rPr>
              <a:t> </a:t>
            </a:r>
            <a:r>
              <a:rPr lang="en-US" dirty="0" err="1">
                <a:solidFill>
                  <a:prstClr val="white"/>
                </a:solidFill>
                <a:latin typeface="Tw Cen MT" panose="020B0602020104020603" pitchFamily="34" charset="0"/>
              </a:rPr>
              <a:t>perdas</a:t>
            </a:r>
            <a:r>
              <a:rPr lang="en-US" dirty="0">
                <a:solidFill>
                  <a:prstClr val="white"/>
                </a:solidFill>
                <a:latin typeface="Tw Cen MT" panose="020B0602020104020603" pitchFamily="34" charset="0"/>
              </a:rPr>
              <a:t> </a:t>
            </a:r>
            <a:r>
              <a:rPr lang="pt-BR" dirty="0">
                <a:solidFill>
                  <a:prstClr val="white"/>
                </a:solidFill>
                <a:latin typeface="Tw Cen MT" panose="020B0602020104020603" pitchFamily="34" charset="0"/>
              </a:rPr>
              <a:t>irreversíveis que ocorrerão a curto e médio prazo.        </a:t>
            </a:r>
            <a:endParaRPr lang="en-US" sz="900" dirty="0">
              <a:solidFill>
                <a:prstClr val="white"/>
              </a:solidFill>
              <a:latin typeface="Tw Cen MT" panose="020B0602020104020603" pitchFamily="34" charset="0"/>
            </a:endParaRPr>
          </a:p>
        </p:txBody>
      </p:sp>
      <p:sp>
        <p:nvSpPr>
          <p:cNvPr id="6" name="Retângulo 5">
            <a:extLst>
              <a:ext uri="{FF2B5EF4-FFF2-40B4-BE49-F238E27FC236}">
                <a16:creationId xmlns="" xmlns:a16="http://schemas.microsoft.com/office/drawing/2014/main" id="{2EA42B74-0AD3-40A3-B52E-4569948D4B76}"/>
              </a:ext>
            </a:extLst>
          </p:cNvPr>
          <p:cNvSpPr/>
          <p:nvPr/>
        </p:nvSpPr>
        <p:spPr>
          <a:xfrm>
            <a:off x="2700823" y="1722060"/>
            <a:ext cx="2134377" cy="195942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7" name="Retângulo 6">
            <a:extLst>
              <a:ext uri="{FF2B5EF4-FFF2-40B4-BE49-F238E27FC236}">
                <a16:creationId xmlns="" xmlns:a16="http://schemas.microsoft.com/office/drawing/2014/main" id="{D36A4474-9A78-4902-9CE5-3FF8ECF477D9}"/>
              </a:ext>
            </a:extLst>
          </p:cNvPr>
          <p:cNvSpPr/>
          <p:nvPr/>
        </p:nvSpPr>
        <p:spPr>
          <a:xfrm>
            <a:off x="5028812" y="1728794"/>
            <a:ext cx="2134377" cy="195942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solidFill>
                <a:prstClr val="white"/>
              </a:solidFill>
            </a:endParaRPr>
          </a:p>
        </p:txBody>
      </p:sp>
      <p:sp>
        <p:nvSpPr>
          <p:cNvPr id="9" name="Retângulo 8">
            <a:extLst>
              <a:ext uri="{FF2B5EF4-FFF2-40B4-BE49-F238E27FC236}">
                <a16:creationId xmlns="" xmlns:a16="http://schemas.microsoft.com/office/drawing/2014/main" id="{BAF15486-DA4D-43E8-83FF-C0081C99D555}"/>
              </a:ext>
            </a:extLst>
          </p:cNvPr>
          <p:cNvSpPr/>
          <p:nvPr/>
        </p:nvSpPr>
        <p:spPr>
          <a:xfrm>
            <a:off x="7356802" y="1722921"/>
            <a:ext cx="2134377" cy="195942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11" name="CaixaDeTexto 10">
            <a:extLst>
              <a:ext uri="{FF2B5EF4-FFF2-40B4-BE49-F238E27FC236}">
                <a16:creationId xmlns="" xmlns:a16="http://schemas.microsoft.com/office/drawing/2014/main" id="{E6F2B2D2-504A-4D9B-B574-E28D474A6316}"/>
              </a:ext>
            </a:extLst>
          </p:cNvPr>
          <p:cNvSpPr txBox="1"/>
          <p:nvPr/>
        </p:nvSpPr>
        <p:spPr>
          <a:xfrm>
            <a:off x="2688360" y="2073420"/>
            <a:ext cx="2146840" cy="1535036"/>
          </a:xfrm>
          <a:prstGeom prst="rect">
            <a:avLst/>
          </a:prstGeom>
          <a:noFill/>
        </p:spPr>
        <p:txBody>
          <a:bodyPr wrap="square" rtlCol="0">
            <a:spAutoFit/>
          </a:bodyPr>
          <a:lstStyle/>
          <a:p>
            <a:pPr algn="ctr"/>
            <a:r>
              <a:rPr lang="pt-BR" sz="1875" dirty="0">
                <a:solidFill>
                  <a:srgbClr val="060606"/>
                </a:solidFill>
                <a:latin typeface="Tw Cen MT" panose="020B0602020104020603" pitchFamily="34" charset="0"/>
              </a:rPr>
              <a:t>Quem sofre?</a:t>
            </a:r>
          </a:p>
          <a:p>
            <a:pPr algn="ctr"/>
            <a:endParaRPr lang="pt-BR" sz="1875" dirty="0">
              <a:solidFill>
                <a:srgbClr val="060606"/>
              </a:solidFill>
              <a:latin typeface="Tw Cen MT" panose="020B0602020104020603" pitchFamily="34" charset="0"/>
            </a:endParaRPr>
          </a:p>
          <a:p>
            <a:pPr algn="ctr"/>
            <a:r>
              <a:rPr lang="pt-BR" sz="1875" dirty="0">
                <a:solidFill>
                  <a:srgbClr val="060606"/>
                </a:solidFill>
                <a:latin typeface="Tw Cen MT" panose="020B0602020104020603" pitchFamily="34" charset="0"/>
              </a:rPr>
              <a:t>SOFRIMENTO </a:t>
            </a:r>
          </a:p>
          <a:p>
            <a:pPr algn="ctr"/>
            <a:r>
              <a:rPr lang="pt-BR" sz="1875" dirty="0">
                <a:solidFill>
                  <a:srgbClr val="060606"/>
                </a:solidFill>
                <a:latin typeface="Tw Cen MT" panose="020B0602020104020603" pitchFamily="34" charset="0"/>
              </a:rPr>
              <a:t>TOTAL</a:t>
            </a:r>
          </a:p>
          <a:p>
            <a:pPr algn="ctr"/>
            <a:endParaRPr lang="pt-BR" sz="1875" dirty="0">
              <a:solidFill>
                <a:prstClr val="white"/>
              </a:solidFill>
              <a:latin typeface="Calibri Light" panose="020F0302020204030204"/>
            </a:endParaRPr>
          </a:p>
        </p:txBody>
      </p:sp>
      <p:sp>
        <p:nvSpPr>
          <p:cNvPr id="10" name="CaixaDeTexto 9">
            <a:extLst>
              <a:ext uri="{FF2B5EF4-FFF2-40B4-BE49-F238E27FC236}">
                <a16:creationId xmlns="" xmlns:a16="http://schemas.microsoft.com/office/drawing/2014/main" id="{02DC45FC-40F1-4EE7-AEF1-E003ABC6047B}"/>
              </a:ext>
            </a:extLst>
          </p:cNvPr>
          <p:cNvSpPr txBox="1"/>
          <p:nvPr/>
        </p:nvSpPr>
        <p:spPr>
          <a:xfrm>
            <a:off x="1524002" y="1023862"/>
            <a:ext cx="9143999" cy="611706"/>
          </a:xfrm>
          <a:prstGeom prst="rect">
            <a:avLst/>
          </a:prstGeom>
          <a:noFill/>
        </p:spPr>
        <p:txBody>
          <a:bodyPr wrap="square" rtlCol="0">
            <a:spAutoFit/>
          </a:bodyPr>
          <a:lstStyle/>
          <a:p>
            <a:pPr algn="ctr"/>
            <a:r>
              <a:rPr lang="pt-BR" sz="3375" b="1" dirty="0">
                <a:solidFill>
                  <a:srgbClr val="060606"/>
                </a:solidFill>
                <a:latin typeface="Tw Cen MT" panose="020B0602020104020603" pitchFamily="34" charset="0"/>
              </a:rPr>
              <a:t>Luto Preparatório</a:t>
            </a:r>
          </a:p>
        </p:txBody>
      </p:sp>
      <p:sp>
        <p:nvSpPr>
          <p:cNvPr id="12" name="Divisa 11"/>
          <p:cNvSpPr/>
          <p:nvPr/>
        </p:nvSpPr>
        <p:spPr>
          <a:xfrm rot="20196606">
            <a:off x="5305895" y="4486987"/>
            <a:ext cx="563735" cy="610175"/>
          </a:xfrm>
          <a:prstGeom prst="chevron">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black"/>
              </a:solidFill>
            </a:endParaRPr>
          </a:p>
        </p:txBody>
      </p:sp>
      <p:sp>
        <p:nvSpPr>
          <p:cNvPr id="13" name="CaixaDeTexto 12">
            <a:extLst>
              <a:ext uri="{FF2B5EF4-FFF2-40B4-BE49-F238E27FC236}">
                <a16:creationId xmlns="" xmlns:a16="http://schemas.microsoft.com/office/drawing/2014/main" id="{13BC0698-93B4-4ACD-AE1F-4AC9D5230D26}"/>
              </a:ext>
            </a:extLst>
          </p:cNvPr>
          <p:cNvSpPr txBox="1"/>
          <p:nvPr/>
        </p:nvSpPr>
        <p:spPr>
          <a:xfrm>
            <a:off x="5967582" y="4431065"/>
            <a:ext cx="3536060" cy="969496"/>
          </a:xfrm>
          <a:prstGeom prst="rect">
            <a:avLst/>
          </a:prstGeom>
          <a:solidFill>
            <a:schemeClr val="bg1">
              <a:lumMod val="50000"/>
            </a:schemeClr>
          </a:solidFill>
          <a:scene3d>
            <a:camera prst="orthographicFront"/>
            <a:lightRig rig="threePt" dir="t"/>
          </a:scene3d>
          <a:sp3d>
            <a:bevelT w="165100" prst="coolSlant"/>
          </a:sp3d>
        </p:spPr>
        <p:txBody>
          <a:bodyPr wrap="square" rtlCol="0">
            <a:spAutoFit/>
          </a:bodyPr>
          <a:lstStyle/>
          <a:p>
            <a:pPr algn="just"/>
            <a:r>
              <a:rPr lang="en-US" sz="2100" dirty="0">
                <a:solidFill>
                  <a:prstClr val="white"/>
                </a:solidFill>
                <a:latin typeface="Calibri Light" panose="020F0302020204030204"/>
              </a:rPr>
              <a:t>    </a:t>
            </a:r>
            <a:r>
              <a:rPr lang="pt-BR" dirty="0">
                <a:solidFill>
                  <a:prstClr val="white"/>
                </a:solidFill>
                <a:latin typeface="Tw Cen MT" panose="020B0602020104020603" pitchFamily="34" charset="0"/>
              </a:rPr>
              <a:t>Perdas em todas as dinâmicas reativas à trajetória do adoecimento.</a:t>
            </a:r>
            <a:endParaRPr lang="en-US" sz="900" dirty="0">
              <a:solidFill>
                <a:prstClr val="white"/>
              </a:solidFill>
              <a:latin typeface="Tw Cen MT" panose="020B0602020104020603" pitchFamily="34" charset="0"/>
            </a:endParaRPr>
          </a:p>
        </p:txBody>
      </p:sp>
      <p:sp>
        <p:nvSpPr>
          <p:cNvPr id="2" name="Retângulo 1"/>
          <p:cNvSpPr/>
          <p:nvPr/>
        </p:nvSpPr>
        <p:spPr>
          <a:xfrm>
            <a:off x="9309008" y="5558260"/>
            <a:ext cx="1297150" cy="300082"/>
          </a:xfrm>
          <a:prstGeom prst="rect">
            <a:avLst/>
          </a:prstGeom>
        </p:spPr>
        <p:txBody>
          <a:bodyPr wrap="none">
            <a:spAutoFit/>
          </a:bodyPr>
          <a:lstStyle/>
          <a:p>
            <a:pPr algn="just"/>
            <a:r>
              <a:rPr lang="en-US" sz="1350" dirty="0">
                <a:solidFill>
                  <a:prstClr val="white"/>
                </a:solidFill>
              </a:rPr>
              <a:t>(Barbosa, 2006)</a:t>
            </a:r>
          </a:p>
        </p:txBody>
      </p:sp>
      <p:sp>
        <p:nvSpPr>
          <p:cNvPr id="15" name="CaixaDeTexto 14">
            <a:extLst>
              <a:ext uri="{FF2B5EF4-FFF2-40B4-BE49-F238E27FC236}">
                <a16:creationId xmlns="" xmlns:a16="http://schemas.microsoft.com/office/drawing/2014/main" id="{91CD9F39-A325-4528-9352-BF8432FFE730}"/>
              </a:ext>
            </a:extLst>
          </p:cNvPr>
          <p:cNvSpPr txBox="1"/>
          <p:nvPr/>
        </p:nvSpPr>
        <p:spPr>
          <a:xfrm>
            <a:off x="7356802" y="1929568"/>
            <a:ext cx="2146840" cy="1477328"/>
          </a:xfrm>
          <a:prstGeom prst="rect">
            <a:avLst/>
          </a:prstGeom>
          <a:noFill/>
        </p:spPr>
        <p:txBody>
          <a:bodyPr wrap="square" rtlCol="0">
            <a:spAutoFit/>
          </a:bodyPr>
          <a:lstStyle/>
          <a:p>
            <a:pPr algn="ctr">
              <a:lnSpc>
                <a:spcPct val="150000"/>
              </a:lnSpc>
            </a:pPr>
            <a:r>
              <a:rPr lang="pt-BR" sz="1500" b="1" dirty="0">
                <a:solidFill>
                  <a:srgbClr val="060606"/>
                </a:solidFill>
                <a:latin typeface="Tw Cen MT" panose="020B0602020104020603" pitchFamily="34" charset="0"/>
              </a:rPr>
              <a:t>O que é importante?</a:t>
            </a:r>
          </a:p>
          <a:p>
            <a:pPr algn="ctr">
              <a:lnSpc>
                <a:spcPct val="150000"/>
              </a:lnSpc>
            </a:pPr>
            <a:r>
              <a:rPr lang="pt-BR" sz="1500" b="1" dirty="0">
                <a:solidFill>
                  <a:srgbClr val="060606"/>
                </a:solidFill>
                <a:latin typeface="Tw Cen MT" panose="020B0602020104020603" pitchFamily="34" charset="0"/>
              </a:rPr>
              <a:t>Quais necessidades?</a:t>
            </a:r>
          </a:p>
          <a:p>
            <a:pPr algn="ctr">
              <a:lnSpc>
                <a:spcPct val="150000"/>
              </a:lnSpc>
            </a:pPr>
            <a:r>
              <a:rPr lang="pt-BR" sz="1500" b="1" dirty="0">
                <a:solidFill>
                  <a:srgbClr val="060606"/>
                </a:solidFill>
                <a:latin typeface="Tw Cen MT" panose="020B0602020104020603" pitchFamily="34" charset="0"/>
              </a:rPr>
              <a:t>Preocupações?</a:t>
            </a:r>
          </a:p>
          <a:p>
            <a:pPr algn="ctr">
              <a:lnSpc>
                <a:spcPct val="150000"/>
              </a:lnSpc>
            </a:pPr>
            <a:r>
              <a:rPr lang="pt-BR" sz="1500" b="1" dirty="0">
                <a:solidFill>
                  <a:srgbClr val="060606"/>
                </a:solidFill>
                <a:latin typeface="Tw Cen MT" panose="020B0602020104020603" pitchFamily="34" charset="0"/>
              </a:rPr>
              <a:t>Sentimentos?</a:t>
            </a:r>
          </a:p>
        </p:txBody>
      </p:sp>
      <p:sp>
        <p:nvSpPr>
          <p:cNvPr id="14" name="Título 3"/>
          <p:cNvSpPr txBox="1">
            <a:spLocks/>
          </p:cNvSpPr>
          <p:nvPr/>
        </p:nvSpPr>
        <p:spPr>
          <a:xfrm>
            <a:off x="1524002" y="232377"/>
            <a:ext cx="5483180" cy="97750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sz="4050" dirty="0">
                <a:solidFill>
                  <a:srgbClr val="060606"/>
                </a:solidFill>
                <a:effectLst>
                  <a:outerShdw blurRad="38100" dist="38100" dir="2700000" algn="tl">
                    <a:srgbClr val="000000">
                      <a:alpha val="43137"/>
                    </a:srgbClr>
                  </a:outerShdw>
                </a:effectLst>
                <a:latin typeface="Tw Cen MT" panose="020B0602020104020603" pitchFamily="34" charset="0"/>
              </a:rPr>
              <a:t>Quem sofre?</a:t>
            </a:r>
          </a:p>
        </p:txBody>
      </p:sp>
      <p:sp>
        <p:nvSpPr>
          <p:cNvPr id="17" name="Retângulo 16"/>
          <p:cNvSpPr/>
          <p:nvPr/>
        </p:nvSpPr>
        <p:spPr>
          <a:xfrm>
            <a:off x="6405085" y="275722"/>
            <a:ext cx="4029697" cy="507831"/>
          </a:xfrm>
          <a:prstGeom prst="rect">
            <a:avLst/>
          </a:prstGeom>
        </p:spPr>
        <p:txBody>
          <a:bodyPr wrap="square">
            <a:spAutoFit/>
          </a:bodyPr>
          <a:lstStyle/>
          <a:p>
            <a:pPr algn="ctr"/>
            <a:r>
              <a:rPr lang="pt-BR" sz="2700" b="1" dirty="0">
                <a:solidFill>
                  <a:srgbClr val="060606"/>
                </a:solidFill>
                <a:effectLst>
                  <a:outerShdw blurRad="38100" dist="38100" dir="2700000" algn="tl">
                    <a:srgbClr val="000000">
                      <a:alpha val="43137"/>
                    </a:srgbClr>
                  </a:outerShdw>
                </a:effectLst>
                <a:latin typeface="Tw Cen MT" panose="020B0602020104020603" pitchFamily="34" charset="0"/>
              </a:rPr>
              <a:t>SOFRIMENTO TOTAL</a:t>
            </a:r>
          </a:p>
        </p:txBody>
      </p:sp>
      <p:cxnSp>
        <p:nvCxnSpPr>
          <p:cNvPr id="5" name="Conector de seta reta 4"/>
          <p:cNvCxnSpPr/>
          <p:nvPr/>
        </p:nvCxnSpPr>
        <p:spPr>
          <a:xfrm flipV="1">
            <a:off x="4421600" y="476673"/>
            <a:ext cx="1965167" cy="43027"/>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 xmlns:a16="http://schemas.microsoft.com/office/drawing/2014/main" id="{91CD9F39-A325-4528-9352-BF8432FFE730}"/>
              </a:ext>
            </a:extLst>
          </p:cNvPr>
          <p:cNvSpPr txBox="1"/>
          <p:nvPr/>
        </p:nvSpPr>
        <p:spPr>
          <a:xfrm>
            <a:off x="5016349" y="1859234"/>
            <a:ext cx="2146840" cy="1708160"/>
          </a:xfrm>
          <a:prstGeom prst="rect">
            <a:avLst/>
          </a:prstGeom>
          <a:noFill/>
        </p:spPr>
        <p:txBody>
          <a:bodyPr wrap="square" rtlCol="0">
            <a:spAutoFit/>
          </a:bodyPr>
          <a:lstStyle/>
          <a:p>
            <a:pPr algn="ctr"/>
            <a:r>
              <a:rPr lang="pt-BR" sz="1500" b="1" dirty="0">
                <a:solidFill>
                  <a:srgbClr val="060606"/>
                </a:solidFill>
                <a:latin typeface="Tw Cen MT" panose="020B0602020104020603" pitchFamily="34" charset="0"/>
              </a:rPr>
              <a:t>Quem é?</a:t>
            </a:r>
          </a:p>
          <a:p>
            <a:pPr algn="ctr"/>
            <a:r>
              <a:rPr lang="pt-BR" sz="1500" b="1" dirty="0">
                <a:solidFill>
                  <a:srgbClr val="060606"/>
                </a:solidFill>
                <a:latin typeface="Tw Cen MT" panose="020B0602020104020603" pitchFamily="34" charset="0"/>
              </a:rPr>
              <a:t>Em qual contexto?</a:t>
            </a:r>
          </a:p>
          <a:p>
            <a:pPr algn="ctr"/>
            <a:r>
              <a:rPr lang="pt-BR" sz="1500" b="1" dirty="0">
                <a:solidFill>
                  <a:srgbClr val="060606"/>
                </a:solidFill>
                <a:latin typeface="Tw Cen MT" panose="020B0602020104020603" pitchFamily="34" charset="0"/>
              </a:rPr>
              <a:t>Diagnóstico?</a:t>
            </a:r>
          </a:p>
          <a:p>
            <a:pPr algn="ctr"/>
            <a:r>
              <a:rPr lang="pt-BR" sz="1500" b="1" dirty="0">
                <a:solidFill>
                  <a:srgbClr val="060606"/>
                </a:solidFill>
                <a:latin typeface="Tw Cen MT" panose="020B0602020104020603" pitchFamily="34" charset="0"/>
              </a:rPr>
              <a:t>Fase da doença?</a:t>
            </a:r>
          </a:p>
          <a:p>
            <a:pPr algn="ctr"/>
            <a:r>
              <a:rPr lang="pt-BR" sz="1500" b="1" dirty="0">
                <a:solidFill>
                  <a:srgbClr val="060606"/>
                </a:solidFill>
                <a:latin typeface="Tw Cen MT" panose="020B0602020104020603" pitchFamily="34" charset="0"/>
              </a:rPr>
              <a:t>Expectativa?</a:t>
            </a:r>
          </a:p>
          <a:p>
            <a:pPr algn="ctr"/>
            <a:r>
              <a:rPr lang="pt-BR" sz="1500" b="1" dirty="0">
                <a:solidFill>
                  <a:srgbClr val="060606"/>
                </a:solidFill>
                <a:latin typeface="Tw Cen MT" panose="020B0602020104020603" pitchFamily="34" charset="0"/>
              </a:rPr>
              <a:t>Significado?</a:t>
            </a:r>
          </a:p>
          <a:p>
            <a:pPr algn="ctr"/>
            <a:r>
              <a:rPr lang="pt-BR" sz="1500" b="1" dirty="0">
                <a:solidFill>
                  <a:srgbClr val="060606"/>
                </a:solidFill>
                <a:latin typeface="Tw Cen MT" panose="020B0602020104020603" pitchFamily="34" charset="0"/>
              </a:rPr>
              <a:t>Enfrentamento?</a:t>
            </a:r>
            <a:endParaRPr lang="pt-BR" sz="1875" b="1" dirty="0">
              <a:solidFill>
                <a:srgbClr val="060606"/>
              </a:solidFill>
              <a:latin typeface="Tw Cen MT" panose="020B0602020104020603" pitchFamily="34" charset="0"/>
            </a:endParaRPr>
          </a:p>
        </p:txBody>
      </p:sp>
    </p:spTree>
    <p:extLst>
      <p:ext uri="{BB962C8B-B14F-4D97-AF65-F5344CB8AC3E}">
        <p14:creationId xmlns:p14="http://schemas.microsoft.com/office/powerpoint/2010/main" val="4158353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4067" y="161317"/>
            <a:ext cx="10364451" cy="1596177"/>
          </a:xfrm>
        </p:spPr>
        <p:txBody>
          <a:bodyPr/>
          <a:lstStyle/>
          <a:p>
            <a:r>
              <a:rPr lang="pt-BR" altLang="pt-BR" dirty="0" smtClean="0">
                <a:solidFill>
                  <a:srgbClr val="060606"/>
                </a:solidFill>
              </a:rPr>
              <a:t>Impacto        RUPTURA DO MUNDO PRESUMIDO</a:t>
            </a:r>
            <a:endParaRPr lang="pt-BR" dirty="0">
              <a:solidFill>
                <a:srgbClr val="060606"/>
              </a:solidFill>
            </a:endParaRPr>
          </a:p>
        </p:txBody>
      </p:sp>
      <p:pic>
        <p:nvPicPr>
          <p:cNvPr id="5" name="Imagem 4"/>
          <p:cNvPicPr/>
          <p:nvPr/>
        </p:nvPicPr>
        <p:blipFill rotWithShape="1">
          <a:blip r:embed="rId2" cstate="print"/>
          <a:srcRect l="20786" r="16176"/>
          <a:stretch/>
        </p:blipFill>
        <p:spPr>
          <a:xfrm>
            <a:off x="1892023" y="1254718"/>
            <a:ext cx="8928538" cy="5603282"/>
          </a:xfrm>
          <a:prstGeom prst="rect">
            <a:avLst/>
          </a:prstGeom>
          <a:ln>
            <a:noFill/>
          </a:ln>
          <a:effectLst>
            <a:softEdge rad="112500"/>
          </a:effectLst>
        </p:spPr>
      </p:pic>
      <p:sp>
        <p:nvSpPr>
          <p:cNvPr id="6" name="Seta para a direita 5"/>
          <p:cNvSpPr/>
          <p:nvPr/>
        </p:nvSpPr>
        <p:spPr>
          <a:xfrm>
            <a:off x="3523129" y="793376"/>
            <a:ext cx="887506" cy="32273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086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24002" y="923826"/>
            <a:ext cx="9144000" cy="977900"/>
          </a:xfrm>
        </p:spPr>
        <p:txBody>
          <a:bodyPr>
            <a:normAutofit fontScale="90000"/>
          </a:bodyPr>
          <a:lstStyle/>
          <a:p>
            <a:r>
              <a:rPr lang="pt-BR" sz="5400" b="1" dirty="0">
                <a:solidFill>
                  <a:srgbClr val="060606"/>
                </a:solidFill>
              </a:rPr>
              <a:t>Cuidados aos Familiares</a:t>
            </a:r>
            <a:r>
              <a:rPr lang="pt-BR" sz="2325" b="1" dirty="0">
                <a:solidFill>
                  <a:srgbClr val="2F5597"/>
                </a:solidFill>
                <a:effectLst>
                  <a:outerShdw blurRad="38100" dist="38100" dir="2700000" algn="tl">
                    <a:srgbClr val="000000">
                      <a:alpha val="43137"/>
                    </a:srgbClr>
                  </a:outerShdw>
                </a:effectLst>
                <a:latin typeface="Franklin Gothic Demi Cond" panose="020B0706030402020204" pitchFamily="34" charset="0"/>
              </a:rPr>
              <a:t/>
            </a:r>
            <a:br>
              <a:rPr lang="pt-BR" sz="2325" b="1" dirty="0">
                <a:solidFill>
                  <a:srgbClr val="2F5597"/>
                </a:solidFill>
                <a:effectLst>
                  <a:outerShdw blurRad="38100" dist="38100" dir="2700000" algn="tl">
                    <a:srgbClr val="000000">
                      <a:alpha val="43137"/>
                    </a:srgbClr>
                  </a:outerShdw>
                </a:effectLst>
                <a:latin typeface="Franklin Gothic Demi Cond" panose="020B0706030402020204" pitchFamily="34" charset="0"/>
              </a:rPr>
            </a:br>
            <a:r>
              <a:rPr lang="pt-BR" sz="3000" b="1" dirty="0">
                <a:latin typeface="Franklin Gothic Demi Cond" panose="020B0706030402020204" pitchFamily="34" charset="0"/>
              </a:rPr>
              <a:t> </a:t>
            </a:r>
            <a:r>
              <a:rPr lang="pt-BR" sz="2325" b="1" dirty="0">
                <a:latin typeface="Franklin Gothic Demi Cond" panose="020B0706030402020204" pitchFamily="34" charset="0"/>
              </a:rPr>
              <a:t/>
            </a:r>
            <a:br>
              <a:rPr lang="pt-BR" sz="2325" b="1" dirty="0">
                <a:latin typeface="Franklin Gothic Demi Cond" panose="020B0706030402020204" pitchFamily="34" charset="0"/>
              </a:rPr>
            </a:br>
            <a:endParaRPr lang="pt-BR" sz="3000" dirty="0">
              <a:latin typeface="Adobe Caslon Pro" panose="0205050205050A020403" pitchFamily="18"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825" y="1412776"/>
            <a:ext cx="2880320" cy="4176464"/>
          </a:xfrm>
          <a:prstGeom prst="rect">
            <a:avLst/>
          </a:prstGeom>
        </p:spPr>
      </p:pic>
      <p:sp>
        <p:nvSpPr>
          <p:cNvPr id="6" name="Retângulo 5"/>
          <p:cNvSpPr/>
          <p:nvPr/>
        </p:nvSpPr>
        <p:spPr>
          <a:xfrm>
            <a:off x="1524002" y="5822144"/>
            <a:ext cx="9143999" cy="553998"/>
          </a:xfrm>
          <a:prstGeom prst="rect">
            <a:avLst/>
          </a:prstGeom>
        </p:spPr>
        <p:txBody>
          <a:bodyPr wrap="square">
            <a:spAutoFit/>
          </a:bodyPr>
          <a:lstStyle/>
          <a:p>
            <a:pPr algn="ctr"/>
            <a:r>
              <a:rPr lang="pt-BR" sz="3000" b="1" dirty="0">
                <a:solidFill>
                  <a:srgbClr val="060606"/>
                </a:solidFill>
                <a:latin typeface="+mj-lt"/>
              </a:rPr>
              <a:t>Ambivalência de sentimentos</a:t>
            </a:r>
          </a:p>
        </p:txBody>
      </p:sp>
      <p:sp>
        <p:nvSpPr>
          <p:cNvPr id="7" name="Retângulo 6"/>
          <p:cNvSpPr/>
          <p:nvPr/>
        </p:nvSpPr>
        <p:spPr>
          <a:xfrm>
            <a:off x="1435457" y="3718410"/>
            <a:ext cx="2897302" cy="1015663"/>
          </a:xfrm>
          <a:prstGeom prst="rect">
            <a:avLst/>
          </a:prstGeom>
        </p:spPr>
        <p:txBody>
          <a:bodyPr wrap="square">
            <a:spAutoFit/>
          </a:bodyPr>
          <a:lstStyle/>
          <a:p>
            <a:pPr algn="ctr"/>
            <a:r>
              <a:rPr lang="pt-BR" sz="3000" b="1" dirty="0">
                <a:solidFill>
                  <a:srgbClr val="060606"/>
                </a:solidFill>
                <a:latin typeface="+mj-lt"/>
              </a:rPr>
              <a:t>Ansiedade</a:t>
            </a:r>
          </a:p>
          <a:p>
            <a:pPr algn="ctr"/>
            <a:r>
              <a:rPr lang="pt-BR" sz="3000" b="1" dirty="0">
                <a:solidFill>
                  <a:srgbClr val="060606"/>
                </a:solidFill>
                <a:latin typeface="+mj-lt"/>
              </a:rPr>
              <a:t>de separação</a:t>
            </a:r>
          </a:p>
        </p:txBody>
      </p:sp>
      <p:sp>
        <p:nvSpPr>
          <p:cNvPr id="8" name="Retângulo 7"/>
          <p:cNvSpPr/>
          <p:nvPr/>
        </p:nvSpPr>
        <p:spPr>
          <a:xfrm>
            <a:off x="1862515" y="2658979"/>
            <a:ext cx="2897302" cy="553998"/>
          </a:xfrm>
          <a:prstGeom prst="rect">
            <a:avLst/>
          </a:prstGeom>
        </p:spPr>
        <p:txBody>
          <a:bodyPr wrap="square">
            <a:spAutoFit/>
          </a:bodyPr>
          <a:lstStyle/>
          <a:p>
            <a:pPr algn="ctr"/>
            <a:r>
              <a:rPr lang="pt-BR" sz="3000" b="1" dirty="0">
                <a:solidFill>
                  <a:srgbClr val="060606"/>
                </a:solidFill>
                <a:latin typeface="+mj-lt"/>
              </a:rPr>
              <a:t>Compreensão</a:t>
            </a:r>
          </a:p>
        </p:txBody>
      </p:sp>
      <p:sp>
        <p:nvSpPr>
          <p:cNvPr id="9" name="Retângulo 8"/>
          <p:cNvSpPr/>
          <p:nvPr/>
        </p:nvSpPr>
        <p:spPr>
          <a:xfrm>
            <a:off x="6962104" y="2658979"/>
            <a:ext cx="2897302" cy="553998"/>
          </a:xfrm>
          <a:prstGeom prst="rect">
            <a:avLst/>
          </a:prstGeom>
        </p:spPr>
        <p:txBody>
          <a:bodyPr wrap="square">
            <a:spAutoFit/>
          </a:bodyPr>
          <a:lstStyle/>
          <a:p>
            <a:pPr algn="ctr"/>
            <a:r>
              <a:rPr lang="pt-BR" sz="3000" b="1" dirty="0">
                <a:solidFill>
                  <a:srgbClr val="060606"/>
                </a:solidFill>
                <a:latin typeface="+mj-lt"/>
              </a:rPr>
              <a:t>Expectativa</a:t>
            </a:r>
          </a:p>
        </p:txBody>
      </p:sp>
      <p:sp>
        <p:nvSpPr>
          <p:cNvPr id="10" name="Retângulo 9"/>
          <p:cNvSpPr/>
          <p:nvPr/>
        </p:nvSpPr>
        <p:spPr>
          <a:xfrm>
            <a:off x="7669275" y="3721721"/>
            <a:ext cx="2897302" cy="1015663"/>
          </a:xfrm>
          <a:prstGeom prst="rect">
            <a:avLst/>
          </a:prstGeom>
        </p:spPr>
        <p:txBody>
          <a:bodyPr wrap="square">
            <a:spAutoFit/>
          </a:bodyPr>
          <a:lstStyle/>
          <a:p>
            <a:pPr algn="ctr"/>
            <a:r>
              <a:rPr lang="pt-BR" sz="3000" b="1" dirty="0">
                <a:solidFill>
                  <a:srgbClr val="060606"/>
                </a:solidFill>
                <a:latin typeface="+mj-lt"/>
              </a:rPr>
              <a:t>Decisões </a:t>
            </a:r>
          </a:p>
          <a:p>
            <a:pPr algn="ctr"/>
            <a:r>
              <a:rPr lang="pt-BR" sz="3000" b="1" dirty="0">
                <a:solidFill>
                  <a:srgbClr val="060606"/>
                </a:solidFill>
                <a:latin typeface="+mj-lt"/>
              </a:rPr>
              <a:t>compartilhadas</a:t>
            </a:r>
          </a:p>
        </p:txBody>
      </p:sp>
    </p:spTree>
    <p:extLst>
      <p:ext uri="{BB962C8B-B14F-4D97-AF65-F5344CB8AC3E}">
        <p14:creationId xmlns:p14="http://schemas.microsoft.com/office/powerpoint/2010/main" val="1546515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38519" y="1929408"/>
            <a:ext cx="8793725" cy="2215991"/>
          </a:xfrm>
          <a:prstGeom prst="rect">
            <a:avLst/>
          </a:prstGeom>
          <a:noFill/>
        </p:spPr>
        <p:txBody>
          <a:bodyPr wrap="square">
            <a:spAutoFit/>
          </a:bodyPr>
          <a:lstStyle/>
          <a:p>
            <a:pPr>
              <a:defRPr/>
            </a:pPr>
            <a:r>
              <a:rPr lang="pt-BR" sz="2400" dirty="0">
                <a:solidFill>
                  <a:srgbClr val="2F5597"/>
                </a:solidFill>
                <a:latin typeface="Calibri" pitchFamily="34" charset="0"/>
                <a:cs typeface="Calibri" pitchFamily="34" charset="0"/>
              </a:rPr>
              <a:t>- </a:t>
            </a:r>
            <a:r>
              <a:rPr lang="pt-BR" sz="2400" dirty="0">
                <a:solidFill>
                  <a:srgbClr val="060606"/>
                </a:solidFill>
                <a:latin typeface="+mj-lt"/>
                <a:cs typeface="Calibri" pitchFamily="34" charset="0"/>
              </a:rPr>
              <a:t>Sentimento de segurança</a:t>
            </a:r>
          </a:p>
          <a:p>
            <a:pPr>
              <a:defRPr/>
            </a:pPr>
            <a:r>
              <a:rPr lang="pt-BR" sz="2400" dirty="0">
                <a:solidFill>
                  <a:srgbClr val="060606"/>
                </a:solidFill>
                <a:latin typeface="+mj-lt"/>
                <a:cs typeface="Calibri" pitchFamily="34" charset="0"/>
              </a:rPr>
              <a:t>- Explicação dos sintomas e da doença</a:t>
            </a:r>
          </a:p>
          <a:p>
            <a:pPr>
              <a:defRPr/>
            </a:pPr>
            <a:r>
              <a:rPr lang="pt-BR" sz="2400" dirty="0">
                <a:solidFill>
                  <a:srgbClr val="060606"/>
                </a:solidFill>
                <a:latin typeface="+mj-lt"/>
                <a:cs typeface="Calibri" pitchFamily="34" charset="0"/>
              </a:rPr>
              <a:t>- Oportunidade de conversar sobre o processo de morrer</a:t>
            </a:r>
          </a:p>
          <a:p>
            <a:pPr>
              <a:defRPr/>
            </a:pPr>
            <a:r>
              <a:rPr lang="pt-BR" sz="2400" dirty="0">
                <a:solidFill>
                  <a:srgbClr val="060606"/>
                </a:solidFill>
                <a:latin typeface="+mj-lt"/>
                <a:cs typeface="Calibri" pitchFamily="34" charset="0"/>
              </a:rPr>
              <a:t>- Participação na tomada de decisões, sobretudo quando aumenta a dependência física; oportunidades para dar e receber</a:t>
            </a:r>
          </a:p>
          <a:p>
            <a:pPr algn="r">
              <a:defRPr/>
            </a:pPr>
            <a:r>
              <a:rPr lang="pt-BR" sz="900" dirty="0">
                <a:solidFill>
                  <a:srgbClr val="060606"/>
                </a:solidFill>
                <a:latin typeface="+mj-lt"/>
                <a:cs typeface="Calibri" pitchFamily="34" charset="0"/>
              </a:rPr>
              <a:t>               </a:t>
            </a:r>
          </a:p>
          <a:p>
            <a:pPr algn="r">
              <a:defRPr/>
            </a:pPr>
            <a:endParaRPr lang="pt-BR" sz="900" i="1" dirty="0">
              <a:solidFill>
                <a:prstClr val="white"/>
              </a:solidFill>
              <a:latin typeface="Calibri" pitchFamily="34" charset="0"/>
              <a:cs typeface="Calibri" pitchFamily="34" charset="0"/>
            </a:endParaRPr>
          </a:p>
        </p:txBody>
      </p:sp>
      <p:sp>
        <p:nvSpPr>
          <p:cNvPr id="6" name="Rectangle 2"/>
          <p:cNvSpPr>
            <a:spLocks noGrp="1" noChangeArrowheads="1"/>
          </p:cNvSpPr>
          <p:nvPr>
            <p:ph type="title"/>
          </p:nvPr>
        </p:nvSpPr>
        <p:spPr>
          <a:xfrm>
            <a:off x="1738521" y="620688"/>
            <a:ext cx="8793725" cy="857250"/>
          </a:xfrm>
          <a:noFill/>
        </p:spPr>
        <p:txBody>
          <a:bodyPr/>
          <a:lstStyle/>
          <a:p>
            <a:pPr>
              <a:defRPr/>
            </a:pPr>
            <a:r>
              <a:rPr lang="pt-BR" b="1" dirty="0" smtClean="0">
                <a:solidFill>
                  <a:srgbClr val="060606"/>
                </a:solidFill>
                <a:cs typeface="Calibri" charset="0"/>
              </a:rPr>
              <a:t>Necessidades Psicológicas</a:t>
            </a:r>
          </a:p>
        </p:txBody>
      </p:sp>
      <p:sp>
        <p:nvSpPr>
          <p:cNvPr id="2" name="Retângulo 1"/>
          <p:cNvSpPr/>
          <p:nvPr/>
        </p:nvSpPr>
        <p:spPr>
          <a:xfrm>
            <a:off x="1850906" y="4393740"/>
            <a:ext cx="8568953" cy="1631216"/>
          </a:xfrm>
          <a:prstGeom prst="rect">
            <a:avLst/>
          </a:prstGeom>
        </p:spPr>
        <p:txBody>
          <a:bodyPr wrap="square">
            <a:spAutoFit/>
          </a:bodyPr>
          <a:lstStyle/>
          <a:p>
            <a:pPr algn="just"/>
            <a:r>
              <a:rPr lang="pt-BR" sz="2500" b="1" dirty="0">
                <a:solidFill>
                  <a:prstClr val="white"/>
                </a:solidFill>
                <a:effectLst>
                  <a:outerShdw blurRad="38100" dist="38100" dir="2700000" algn="tl">
                    <a:srgbClr val="000000">
                      <a:alpha val="43137"/>
                    </a:srgbClr>
                  </a:outerShdw>
                </a:effectLst>
                <a:latin typeface="Calibri" charset="0"/>
              </a:rPr>
              <a:t>	</a:t>
            </a:r>
            <a:r>
              <a:rPr lang="pt-BR" sz="2500" b="1" dirty="0">
                <a:solidFill>
                  <a:srgbClr val="060606"/>
                </a:solidFill>
                <a:effectLst>
                  <a:outerShdw blurRad="38100" dist="38100" dir="2700000" algn="tl">
                    <a:srgbClr val="000000">
                      <a:alpha val="43137"/>
                    </a:srgbClr>
                  </a:outerShdw>
                </a:effectLst>
                <a:latin typeface="+mj-lt"/>
              </a:rPr>
              <a:t>Para a viabilização do plano terapêutico é necessário oferecer uma oportunidade de readquirir controle sobre alguns aspectos  da própria vida, de maneira ativa, participativa e com mais esperança inclusive – AUTONOMIA.</a:t>
            </a:r>
            <a:endParaRPr lang="pt-BR" sz="2500" dirty="0">
              <a:solidFill>
                <a:srgbClr val="060606"/>
              </a:solidFill>
              <a:latin typeface="+mj-lt"/>
            </a:endParaRPr>
          </a:p>
        </p:txBody>
      </p:sp>
    </p:spTree>
    <p:extLst>
      <p:ext uri="{BB962C8B-B14F-4D97-AF65-F5344CB8AC3E}">
        <p14:creationId xmlns:p14="http://schemas.microsoft.com/office/powerpoint/2010/main" val="2094898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p:cNvSpPr>
            <a:spLocks noGrp="1"/>
          </p:cNvSpPr>
          <p:nvPr>
            <p:ph type="title"/>
          </p:nvPr>
        </p:nvSpPr>
        <p:spPr>
          <a:xfrm>
            <a:off x="1502786" y="807498"/>
            <a:ext cx="9144000" cy="1384300"/>
          </a:xfrm>
        </p:spPr>
        <p:txBody>
          <a:bodyPr/>
          <a:lstStyle/>
          <a:p>
            <a:pPr algn="ctr"/>
            <a:r>
              <a:rPr lang="pt-BR" sz="6000" b="1" dirty="0">
                <a:solidFill>
                  <a:schemeClr val="bg2"/>
                </a:solidFill>
                <a:effectLst>
                  <a:outerShdw blurRad="38100" dist="38100" dir="2700000" algn="tl">
                    <a:srgbClr val="000000">
                      <a:alpha val="43137"/>
                    </a:srgbClr>
                  </a:outerShdw>
                </a:effectLst>
                <a:latin typeface="MingLiU" panose="02020509000000000000" pitchFamily="49" charset="-120"/>
                <a:ea typeface="MingLiU" panose="02020509000000000000" pitchFamily="49" charset="-120"/>
              </a:rPr>
              <a:t> </a:t>
            </a:r>
            <a:r>
              <a:rPr lang="pt-BR" sz="6000" b="1" dirty="0">
                <a:effectLst>
                  <a:outerShdw blurRad="38100" dist="38100" dir="2700000" algn="tl">
                    <a:srgbClr val="000000">
                      <a:alpha val="43137"/>
                    </a:srgbClr>
                  </a:outerShdw>
                </a:effectLst>
                <a:latin typeface="Tw Cen MT" panose="020B0602020104020603" pitchFamily="34" charset="0"/>
                <a:ea typeface="MingLiU" panose="02020509000000000000" pitchFamily="49" charset="-120"/>
              </a:rPr>
              <a:t>Adoecer &amp; VIVER</a:t>
            </a:r>
          </a:p>
        </p:txBody>
      </p:sp>
      <p:pic>
        <p:nvPicPr>
          <p:cNvPr id="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686" y="2348881"/>
            <a:ext cx="5610200" cy="3955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2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24002" y="751606"/>
            <a:ext cx="9144000" cy="977900"/>
          </a:xfrm>
        </p:spPr>
        <p:txBody>
          <a:bodyPr>
            <a:normAutofit fontScale="90000"/>
          </a:bodyPr>
          <a:lstStyle/>
          <a:p>
            <a:r>
              <a:rPr lang="pt-BR" sz="5400" b="1" dirty="0" smtClean="0">
                <a:solidFill>
                  <a:srgbClr val="060606"/>
                </a:solidFill>
              </a:rPr>
              <a:t>TERMINALIDADE</a:t>
            </a:r>
            <a:br>
              <a:rPr lang="pt-BR" sz="5400" b="1" dirty="0" smtClean="0">
                <a:solidFill>
                  <a:srgbClr val="060606"/>
                </a:solidFill>
              </a:rPr>
            </a:br>
            <a:r>
              <a:rPr lang="pt-BR" sz="3500" dirty="0" smtClean="0">
                <a:solidFill>
                  <a:srgbClr val="060606"/>
                </a:solidFill>
              </a:rPr>
              <a:t>DIVERSOS ASPECTOS NORTEARÃO A INTERVENÇÃO:</a:t>
            </a:r>
            <a:endParaRPr lang="pt-BR" sz="3000" dirty="0">
              <a:latin typeface="Adobe Caslon Pro" panose="0205050205050A020403" pitchFamily="18" charset="0"/>
            </a:endParaRPr>
          </a:p>
        </p:txBody>
      </p:sp>
      <p:sp>
        <p:nvSpPr>
          <p:cNvPr id="6" name="Retângulo 5"/>
          <p:cNvSpPr/>
          <p:nvPr/>
        </p:nvSpPr>
        <p:spPr>
          <a:xfrm>
            <a:off x="-136794" y="4229552"/>
            <a:ext cx="4903692" cy="1015663"/>
          </a:xfrm>
          <a:prstGeom prst="rect">
            <a:avLst/>
          </a:prstGeom>
        </p:spPr>
        <p:txBody>
          <a:bodyPr wrap="square">
            <a:spAutoFit/>
          </a:bodyPr>
          <a:lstStyle/>
          <a:p>
            <a:pPr algn="ctr"/>
            <a:r>
              <a:rPr lang="pt-BR" sz="3000" dirty="0" smtClean="0">
                <a:solidFill>
                  <a:srgbClr val="060606"/>
                </a:solidFill>
                <a:latin typeface="+mj-lt"/>
              </a:rPr>
              <a:t>PROCESSO DE DECISÕES </a:t>
            </a:r>
          </a:p>
          <a:p>
            <a:pPr algn="ctr"/>
            <a:r>
              <a:rPr lang="pt-BR" sz="3000" dirty="0" smtClean="0">
                <a:solidFill>
                  <a:srgbClr val="060606"/>
                </a:solidFill>
                <a:latin typeface="+mj-lt"/>
              </a:rPr>
              <a:t>COMPARTILHADAS</a:t>
            </a:r>
            <a:endParaRPr lang="pt-BR" sz="3000" dirty="0">
              <a:solidFill>
                <a:srgbClr val="060606"/>
              </a:solidFill>
              <a:latin typeface="+mj-lt"/>
            </a:endParaRPr>
          </a:p>
        </p:txBody>
      </p:sp>
      <p:sp>
        <p:nvSpPr>
          <p:cNvPr id="7" name="Retângulo 6"/>
          <p:cNvSpPr/>
          <p:nvPr/>
        </p:nvSpPr>
        <p:spPr>
          <a:xfrm>
            <a:off x="2740488" y="6044682"/>
            <a:ext cx="2897302" cy="553998"/>
          </a:xfrm>
          <a:prstGeom prst="rect">
            <a:avLst/>
          </a:prstGeom>
        </p:spPr>
        <p:txBody>
          <a:bodyPr wrap="square">
            <a:spAutoFit/>
          </a:bodyPr>
          <a:lstStyle/>
          <a:p>
            <a:pPr algn="ctr"/>
            <a:r>
              <a:rPr lang="pt-BR" sz="3000" dirty="0" smtClean="0">
                <a:solidFill>
                  <a:srgbClr val="060606"/>
                </a:solidFill>
                <a:latin typeface="+mj-lt"/>
              </a:rPr>
              <a:t>ADAPTAÇÃO</a:t>
            </a:r>
            <a:endParaRPr lang="pt-BR" sz="3000" dirty="0">
              <a:solidFill>
                <a:srgbClr val="060606"/>
              </a:solidFill>
              <a:latin typeface="+mj-lt"/>
            </a:endParaRPr>
          </a:p>
        </p:txBody>
      </p:sp>
      <p:sp>
        <p:nvSpPr>
          <p:cNvPr id="8" name="Retângulo 7"/>
          <p:cNvSpPr/>
          <p:nvPr/>
        </p:nvSpPr>
        <p:spPr>
          <a:xfrm>
            <a:off x="1435457" y="2428146"/>
            <a:ext cx="2897302" cy="1015663"/>
          </a:xfrm>
          <a:prstGeom prst="rect">
            <a:avLst/>
          </a:prstGeom>
        </p:spPr>
        <p:txBody>
          <a:bodyPr wrap="square">
            <a:spAutoFit/>
          </a:bodyPr>
          <a:lstStyle/>
          <a:p>
            <a:pPr algn="ctr"/>
            <a:r>
              <a:rPr lang="pt-BR" sz="3000" dirty="0" smtClean="0">
                <a:solidFill>
                  <a:srgbClr val="060606"/>
                </a:solidFill>
                <a:latin typeface="+mj-lt"/>
              </a:rPr>
              <a:t>ESTRESSE</a:t>
            </a:r>
          </a:p>
          <a:p>
            <a:pPr algn="ctr"/>
            <a:r>
              <a:rPr lang="pt-BR" sz="3000" dirty="0" smtClean="0">
                <a:solidFill>
                  <a:srgbClr val="060606"/>
                </a:solidFill>
                <a:latin typeface="+mj-lt"/>
              </a:rPr>
              <a:t>CUMULATIVO</a:t>
            </a:r>
            <a:endParaRPr lang="pt-BR" sz="3000" dirty="0">
              <a:solidFill>
                <a:srgbClr val="060606"/>
              </a:solidFill>
              <a:latin typeface="+mj-lt"/>
            </a:endParaRPr>
          </a:p>
        </p:txBody>
      </p:sp>
      <p:sp>
        <p:nvSpPr>
          <p:cNvPr id="10" name="Retângulo 9"/>
          <p:cNvSpPr/>
          <p:nvPr/>
        </p:nvSpPr>
        <p:spPr>
          <a:xfrm>
            <a:off x="7770700" y="5603303"/>
            <a:ext cx="2897302" cy="553998"/>
          </a:xfrm>
          <a:prstGeom prst="rect">
            <a:avLst/>
          </a:prstGeom>
        </p:spPr>
        <p:txBody>
          <a:bodyPr wrap="square">
            <a:spAutoFit/>
          </a:bodyPr>
          <a:lstStyle/>
          <a:p>
            <a:pPr algn="ctr"/>
            <a:r>
              <a:rPr lang="pt-BR" sz="3000" dirty="0" smtClean="0">
                <a:solidFill>
                  <a:srgbClr val="060606"/>
                </a:solidFill>
                <a:latin typeface="+mj-lt"/>
              </a:rPr>
              <a:t>LUTOS</a:t>
            </a:r>
            <a:endParaRPr lang="pt-BR" sz="3000" dirty="0">
              <a:solidFill>
                <a:srgbClr val="060606"/>
              </a:solidFill>
              <a:latin typeface="+mj-lt"/>
            </a:endParaRPr>
          </a:p>
        </p:txBody>
      </p:sp>
      <p:pic>
        <p:nvPicPr>
          <p:cNvPr id="11" name="Picture 2" descr="Imagem relacionada"/>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91" t="6364" r="-91" b="15678"/>
          <a:stretch/>
        </p:blipFill>
        <p:spPr bwMode="auto">
          <a:xfrm>
            <a:off x="4693225" y="2428146"/>
            <a:ext cx="2805553" cy="316835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Retângulo 11"/>
          <p:cNvSpPr/>
          <p:nvPr/>
        </p:nvSpPr>
        <p:spPr>
          <a:xfrm>
            <a:off x="7635217" y="3896906"/>
            <a:ext cx="4556783" cy="1015663"/>
          </a:xfrm>
          <a:prstGeom prst="rect">
            <a:avLst/>
          </a:prstGeom>
        </p:spPr>
        <p:txBody>
          <a:bodyPr wrap="square">
            <a:spAutoFit/>
          </a:bodyPr>
          <a:lstStyle/>
          <a:p>
            <a:pPr algn="ctr"/>
            <a:r>
              <a:rPr lang="pt-BR" sz="3000" dirty="0" smtClean="0">
                <a:solidFill>
                  <a:srgbClr val="060606"/>
                </a:solidFill>
                <a:latin typeface="+mj-lt"/>
              </a:rPr>
              <a:t>AVALIAÇÃO DOS PROCESSOS ADAPTATIVOS</a:t>
            </a:r>
            <a:endParaRPr lang="pt-BR" sz="3000" dirty="0">
              <a:solidFill>
                <a:srgbClr val="060606"/>
              </a:solidFill>
              <a:latin typeface="+mj-lt"/>
            </a:endParaRPr>
          </a:p>
        </p:txBody>
      </p:sp>
      <p:sp>
        <p:nvSpPr>
          <p:cNvPr id="13" name="Retângulo 12"/>
          <p:cNvSpPr/>
          <p:nvPr/>
        </p:nvSpPr>
        <p:spPr>
          <a:xfrm>
            <a:off x="7916158" y="2439614"/>
            <a:ext cx="2897302" cy="1015663"/>
          </a:xfrm>
          <a:prstGeom prst="rect">
            <a:avLst/>
          </a:prstGeom>
        </p:spPr>
        <p:txBody>
          <a:bodyPr wrap="square">
            <a:spAutoFit/>
          </a:bodyPr>
          <a:lstStyle/>
          <a:p>
            <a:pPr algn="ctr"/>
            <a:r>
              <a:rPr lang="pt-BR" sz="3000" dirty="0" smtClean="0">
                <a:solidFill>
                  <a:srgbClr val="060606"/>
                </a:solidFill>
                <a:latin typeface="+mj-lt"/>
              </a:rPr>
              <a:t>CONSPIRAÇÃO DO SILÊNCIO</a:t>
            </a:r>
            <a:endParaRPr lang="pt-BR" sz="3000" dirty="0">
              <a:solidFill>
                <a:srgbClr val="060606"/>
              </a:solidFill>
              <a:latin typeface="+mj-lt"/>
            </a:endParaRPr>
          </a:p>
        </p:txBody>
      </p:sp>
    </p:spTree>
    <p:extLst>
      <p:ext uri="{BB962C8B-B14F-4D97-AF65-F5344CB8AC3E}">
        <p14:creationId xmlns:p14="http://schemas.microsoft.com/office/powerpoint/2010/main" val="3826067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1">
            <a:extLst>
              <a:ext uri="{FF2B5EF4-FFF2-40B4-BE49-F238E27FC236}">
                <a16:creationId xmlns:a16="http://schemas.microsoft.com/office/drawing/2014/main" xmlns="" id="{E4834BE9-4B02-42A4-90F2-3F2E925595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1039406"/>
            <a:ext cx="8640959" cy="548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xmlns="" id="{536552D4-028D-451F-B62A-63FAF30B0351}"/>
              </a:ext>
            </a:extLst>
          </p:cNvPr>
          <p:cNvSpPr/>
          <p:nvPr/>
        </p:nvSpPr>
        <p:spPr>
          <a:xfrm>
            <a:off x="6139287" y="6525345"/>
            <a:ext cx="5784850" cy="196208"/>
          </a:xfrm>
          <a:prstGeom prst="rect">
            <a:avLst/>
          </a:prstGeom>
        </p:spPr>
        <p:txBody>
          <a:bodyPr wrap="square">
            <a:spAutoFit/>
          </a:bodyPr>
          <a:lstStyle/>
          <a:p>
            <a:pPr algn="r" defTabSz="342900"/>
            <a:r>
              <a:rPr lang="pt-BR" sz="675" dirty="0">
                <a:solidFill>
                  <a:srgbClr val="000000"/>
                </a:solidFill>
                <a:latin typeface="ArialMT"/>
              </a:rPr>
              <a:t>Fonte: Azevedo D, </a:t>
            </a:r>
            <a:r>
              <a:rPr lang="pt-BR" sz="675" dirty="0" err="1">
                <a:solidFill>
                  <a:srgbClr val="000000"/>
                </a:solidFill>
                <a:latin typeface="ArialMT"/>
              </a:rPr>
              <a:t>Tommaso</a:t>
            </a:r>
            <a:r>
              <a:rPr lang="pt-BR" sz="675" dirty="0">
                <a:solidFill>
                  <a:srgbClr val="000000"/>
                </a:solidFill>
                <a:latin typeface="ArialMT"/>
              </a:rPr>
              <a:t> ABG, </a:t>
            </a:r>
            <a:r>
              <a:rPr lang="pt-BR" sz="675" dirty="0" err="1">
                <a:solidFill>
                  <a:srgbClr val="000000"/>
                </a:solidFill>
                <a:latin typeface="ArialMT"/>
              </a:rPr>
              <a:t>Burlá</a:t>
            </a:r>
            <a:r>
              <a:rPr lang="pt-BR" sz="675" dirty="0">
                <a:solidFill>
                  <a:srgbClr val="000000"/>
                </a:solidFill>
                <a:latin typeface="ArialMT"/>
              </a:rPr>
              <a:t> C, Santos G, Dias LM, </a:t>
            </a:r>
            <a:r>
              <a:rPr lang="pt-BR" sz="675" dirty="0" err="1">
                <a:solidFill>
                  <a:srgbClr val="000000"/>
                </a:solidFill>
                <a:latin typeface="ArialMT"/>
              </a:rPr>
              <a:t>Py</a:t>
            </a:r>
            <a:r>
              <a:rPr lang="pt-BR" sz="675" dirty="0">
                <a:solidFill>
                  <a:srgbClr val="000000"/>
                </a:solidFill>
                <a:latin typeface="ArialMT"/>
              </a:rPr>
              <a:t> L, et </a:t>
            </a:r>
            <a:r>
              <a:rPr lang="pt-BR" sz="675" dirty="0" err="1">
                <a:solidFill>
                  <a:srgbClr val="000000"/>
                </a:solidFill>
                <a:latin typeface="ArialMT"/>
              </a:rPr>
              <a:t>al.Vamos</a:t>
            </a:r>
            <a:r>
              <a:rPr lang="pt-BR" sz="675" dirty="0">
                <a:solidFill>
                  <a:srgbClr val="000000"/>
                </a:solidFill>
                <a:latin typeface="ArialMT"/>
              </a:rPr>
              <a:t> falar de Cuidados Paliativos. SBGG; 2015.</a:t>
            </a:r>
            <a:endParaRPr lang="pt-BR" sz="675" dirty="0">
              <a:solidFill>
                <a:prstClr val="black"/>
              </a:solidFill>
            </a:endParaRPr>
          </a:p>
        </p:txBody>
      </p:sp>
      <p:sp>
        <p:nvSpPr>
          <p:cNvPr id="6" name="Retângulo 5">
            <a:extLst>
              <a:ext uri="{FF2B5EF4-FFF2-40B4-BE49-F238E27FC236}">
                <a16:creationId xmlns:a16="http://schemas.microsoft.com/office/drawing/2014/main" xmlns="" id="{57FDF508-24F9-49F8-A012-79EB91CB5685}"/>
              </a:ext>
            </a:extLst>
          </p:cNvPr>
          <p:cNvSpPr/>
          <p:nvPr/>
        </p:nvSpPr>
        <p:spPr>
          <a:xfrm>
            <a:off x="1524000" y="346909"/>
            <a:ext cx="9144000" cy="692497"/>
          </a:xfrm>
          <a:prstGeom prst="rect">
            <a:avLst/>
          </a:prstGeom>
          <a:noFill/>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defTabSz="342900"/>
            <a:r>
              <a:rPr lang="pt-BR" sz="4050" b="1" dirty="0">
                <a:ln/>
                <a:solidFill>
                  <a:srgbClr val="060606"/>
                </a:solidFill>
                <a:latin typeface="Tw Cen MT" panose="020B0602020104020603" pitchFamily="34" charset="0"/>
              </a:rPr>
              <a:t>Cuidado Paliativo</a:t>
            </a:r>
          </a:p>
        </p:txBody>
      </p:sp>
    </p:spTree>
    <p:extLst>
      <p:ext uri="{BB962C8B-B14F-4D97-AF65-F5344CB8AC3E}">
        <p14:creationId xmlns:p14="http://schemas.microsoft.com/office/powerpoint/2010/main" val="1092512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775521" y="2132856"/>
            <a:ext cx="8568951" cy="4339650"/>
          </a:xfrm>
          <a:prstGeom prst="rect">
            <a:avLst/>
          </a:prstGeom>
          <a:noFill/>
        </p:spPr>
        <p:txBody>
          <a:bodyPr wrap="square">
            <a:spAutoFit/>
          </a:bodyPr>
          <a:lstStyle/>
          <a:p>
            <a:pPr algn="just"/>
            <a:r>
              <a:rPr lang="pt-BR" sz="2200" dirty="0">
                <a:solidFill>
                  <a:prstClr val="black"/>
                </a:solidFill>
                <a:latin typeface="Hobo Std" panose="020B0803040709020204" pitchFamily="34" charset="0"/>
                <a:cs typeface="Arial" panose="020B0604020202020204" pitchFamily="34" charset="0"/>
              </a:rPr>
              <a:t>	</a:t>
            </a:r>
            <a:r>
              <a:rPr lang="pt-BR" sz="2500" dirty="0">
                <a:solidFill>
                  <a:prstClr val="black"/>
                </a:solidFill>
                <a:latin typeface="+mj-lt"/>
                <a:cs typeface="Arial" panose="020B0604020202020204" pitchFamily="34" charset="0"/>
              </a:rPr>
              <a:t>FOCO: buscar por ambiente de segurança no qual necessidades possíveis sejam atendidas, manter o paciente como sujeito ativo e responsável pela sua historia</a:t>
            </a:r>
            <a:r>
              <a:rPr lang="pt-BR" sz="2500" dirty="0" smtClean="0">
                <a:solidFill>
                  <a:prstClr val="black"/>
                </a:solidFill>
                <a:latin typeface="+mj-lt"/>
                <a:cs typeface="Arial" panose="020B0604020202020204" pitchFamily="34" charset="0"/>
              </a:rPr>
              <a:t>.</a:t>
            </a:r>
          </a:p>
          <a:p>
            <a:pPr algn="just"/>
            <a:endParaRPr lang="pt-BR" sz="1200" dirty="0">
              <a:solidFill>
                <a:prstClr val="black"/>
              </a:solidFill>
              <a:latin typeface="+mj-lt"/>
              <a:cs typeface="Arial" panose="020B0604020202020204" pitchFamily="34" charset="0"/>
            </a:endParaRPr>
          </a:p>
          <a:p>
            <a:pPr algn="just"/>
            <a:endParaRPr lang="pt-BR" sz="200" dirty="0">
              <a:solidFill>
                <a:prstClr val="black"/>
              </a:solidFill>
              <a:latin typeface="+mj-lt"/>
              <a:cs typeface="Arial" panose="020B0604020202020204" pitchFamily="34" charset="0"/>
            </a:endParaRPr>
          </a:p>
          <a:p>
            <a:pPr algn="ctr"/>
            <a:r>
              <a:rPr lang="pt-BR" sz="2500" dirty="0">
                <a:solidFill>
                  <a:prstClr val="black"/>
                </a:solidFill>
                <a:latin typeface="+mj-lt"/>
                <a:cs typeface="Arial" panose="020B0604020202020204" pitchFamily="34" charset="0"/>
              </a:rPr>
              <a:t>INTERVENÇÕES RESTAURATIVAS &amp; SUPORTIVAS</a:t>
            </a:r>
          </a:p>
          <a:p>
            <a:pPr algn="just"/>
            <a:endParaRPr lang="pt-BR" sz="1200" dirty="0">
              <a:solidFill>
                <a:prstClr val="black"/>
              </a:solidFill>
              <a:latin typeface="+mj-lt"/>
              <a:cs typeface="Arial" panose="020B0604020202020204" pitchFamily="34" charset="0"/>
            </a:endParaRPr>
          </a:p>
          <a:p>
            <a:pPr algn="just"/>
            <a:r>
              <a:rPr lang="pt-BR" sz="2500" dirty="0">
                <a:solidFill>
                  <a:prstClr val="black"/>
                </a:solidFill>
                <a:latin typeface="+mj-lt"/>
                <a:cs typeface="Arial" panose="020B0604020202020204" pitchFamily="34" charset="0"/>
              </a:rPr>
              <a:t>	ESTRATÉGIAS: Ajudar a lidar com as frustrações e adaptar o fazer dentre suas possibilidades, dar contorno às necessidades relacionais e atuar na preservação dos relacionamentos importantes para o paciente. Atuar na construção de uma lida eficaz entre paciente e cuidador. Facilitar a expressão dos medos e demais sofrimentos. Manejar a ansiedade.</a:t>
            </a:r>
          </a:p>
        </p:txBody>
      </p:sp>
      <p:sp>
        <p:nvSpPr>
          <p:cNvPr id="2" name="Título 1"/>
          <p:cNvSpPr>
            <a:spLocks noGrp="1"/>
          </p:cNvSpPr>
          <p:nvPr>
            <p:ph type="title"/>
          </p:nvPr>
        </p:nvSpPr>
        <p:spPr>
          <a:xfrm>
            <a:off x="877770" y="389917"/>
            <a:ext cx="10364451" cy="1596177"/>
          </a:xfrm>
        </p:spPr>
        <p:txBody>
          <a:bodyPr/>
          <a:lstStyle/>
          <a:p>
            <a:r>
              <a:rPr lang="pt-BR" b="1" dirty="0">
                <a:solidFill>
                  <a:srgbClr val="060606"/>
                </a:solidFill>
                <a:latin typeface="Tw Cen MT" panose="020B0602020104020603" pitchFamily="34" charset="0"/>
              </a:rPr>
              <a:t>TERMINALIDADE</a:t>
            </a:r>
            <a:r>
              <a:rPr lang="pt-BR" dirty="0">
                <a:solidFill>
                  <a:srgbClr val="060606"/>
                </a:solidFill>
                <a:latin typeface="Tw Cen MT" panose="020B0602020104020603" pitchFamily="34" charset="0"/>
              </a:rPr>
              <a:t/>
            </a:r>
            <a:br>
              <a:rPr lang="pt-BR" dirty="0">
                <a:solidFill>
                  <a:srgbClr val="060606"/>
                </a:solidFill>
                <a:latin typeface="Tw Cen MT" panose="020B0602020104020603" pitchFamily="34" charset="0"/>
              </a:rPr>
            </a:br>
            <a:r>
              <a:rPr lang="pt-BR" sz="3000" dirty="0">
                <a:solidFill>
                  <a:srgbClr val="060606"/>
                </a:solidFill>
                <a:latin typeface="Tw Cen MT" panose="020B0602020104020603" pitchFamily="34" charset="0"/>
              </a:rPr>
              <a:t>Intervenções com Pacientes</a:t>
            </a:r>
            <a:endParaRPr lang="pt-BR" sz="3000" dirty="0">
              <a:solidFill>
                <a:srgbClr val="060606"/>
              </a:solidFill>
            </a:endParaRPr>
          </a:p>
        </p:txBody>
      </p:sp>
    </p:spTree>
    <p:extLst>
      <p:ext uri="{BB962C8B-B14F-4D97-AF65-F5344CB8AC3E}">
        <p14:creationId xmlns:p14="http://schemas.microsoft.com/office/powerpoint/2010/main" val="572620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1863189"/>
            <a:ext cx="12191999" cy="400110"/>
          </a:xfrm>
          <a:prstGeom prst="rect">
            <a:avLst/>
          </a:prstGeom>
        </p:spPr>
        <p:txBody>
          <a:bodyPr wrap="square">
            <a:spAutoFit/>
          </a:bodyPr>
          <a:lstStyle/>
          <a:p>
            <a:pPr algn="ctr"/>
            <a:r>
              <a:rPr lang="pt-BR" sz="2000" dirty="0">
                <a:solidFill>
                  <a:prstClr val="black"/>
                </a:solidFill>
                <a:latin typeface="Hobo Std" panose="020B0803040709020204" pitchFamily="34" charset="0"/>
                <a:cs typeface="Arial" panose="020B0604020202020204" pitchFamily="34" charset="0"/>
              </a:rPr>
              <a:t>	</a:t>
            </a:r>
            <a:r>
              <a:rPr lang="pt-BR" sz="2000" b="1" dirty="0">
                <a:solidFill>
                  <a:prstClr val="black"/>
                </a:solidFill>
                <a:latin typeface="+mj-lt"/>
                <a:cs typeface="Arial" panose="020B0604020202020204" pitchFamily="34" charset="0"/>
              </a:rPr>
              <a:t>MANEJAR A NECESSIDADE DE PROTEÇÃO QUE PODERÁ PREJUDICAR A COMUNICAÇÃO. </a:t>
            </a:r>
          </a:p>
        </p:txBody>
      </p:sp>
      <p:sp>
        <p:nvSpPr>
          <p:cNvPr id="7" name="Retângulo 6"/>
          <p:cNvSpPr/>
          <p:nvPr/>
        </p:nvSpPr>
        <p:spPr>
          <a:xfrm>
            <a:off x="1703512" y="2492897"/>
            <a:ext cx="8749480" cy="3816429"/>
          </a:xfrm>
          <a:prstGeom prst="rect">
            <a:avLst/>
          </a:prstGeom>
        </p:spPr>
        <p:txBody>
          <a:bodyPr wrap="square">
            <a:spAutoFit/>
          </a:bodyPr>
          <a:lstStyle/>
          <a:p>
            <a:pPr algn="just"/>
            <a:r>
              <a:rPr lang="pt-BR" sz="2200" dirty="0">
                <a:solidFill>
                  <a:prstClr val="black"/>
                </a:solidFill>
                <a:latin typeface="Hobo Std" panose="020B0803040709020204" pitchFamily="34" charset="0"/>
                <a:cs typeface="Arial" panose="020B0604020202020204" pitchFamily="34" charset="0"/>
              </a:rPr>
              <a:t>	</a:t>
            </a:r>
            <a:r>
              <a:rPr lang="pt-BR" sz="2200" dirty="0">
                <a:solidFill>
                  <a:prstClr val="black"/>
                </a:solidFill>
                <a:latin typeface="+mj-lt"/>
                <a:cs typeface="Arial" panose="020B0604020202020204" pitchFamily="34" charset="0"/>
              </a:rPr>
              <a:t>FOCO: favorecer o envolvimento e a coesão relacional e manejar os fatores de risco para </a:t>
            </a:r>
            <a:r>
              <a:rPr lang="pt-BR" sz="2200" dirty="0" smtClean="0">
                <a:solidFill>
                  <a:prstClr val="black"/>
                </a:solidFill>
                <a:latin typeface="+mj-lt"/>
                <a:cs typeface="Arial" panose="020B0604020202020204" pitchFamily="34" charset="0"/>
              </a:rPr>
              <a:t>transtorno de </a:t>
            </a:r>
            <a:r>
              <a:rPr lang="pt-BR" sz="2200" smtClean="0">
                <a:solidFill>
                  <a:prstClr val="black"/>
                </a:solidFill>
                <a:latin typeface="+mj-lt"/>
                <a:cs typeface="Arial" panose="020B0604020202020204" pitchFamily="34" charset="0"/>
              </a:rPr>
              <a:t>luto prolongado.</a:t>
            </a:r>
            <a:endParaRPr lang="pt-BR" sz="2200" dirty="0">
              <a:solidFill>
                <a:prstClr val="black"/>
              </a:solidFill>
              <a:latin typeface="+mj-lt"/>
              <a:cs typeface="Arial" panose="020B0604020202020204" pitchFamily="34" charset="0"/>
            </a:endParaRPr>
          </a:p>
          <a:p>
            <a:pPr algn="just"/>
            <a:endParaRPr lang="pt-BR" sz="2200" dirty="0">
              <a:solidFill>
                <a:prstClr val="black"/>
              </a:solidFill>
              <a:latin typeface="+mj-lt"/>
              <a:cs typeface="Arial" panose="020B0604020202020204" pitchFamily="34" charset="0"/>
            </a:endParaRPr>
          </a:p>
          <a:p>
            <a:pPr algn="just"/>
            <a:r>
              <a:rPr lang="pt-BR" sz="2200" dirty="0">
                <a:solidFill>
                  <a:prstClr val="black"/>
                </a:solidFill>
                <a:latin typeface="+mj-lt"/>
                <a:cs typeface="Arial" panose="020B0604020202020204" pitchFamily="34" charset="0"/>
              </a:rPr>
              <a:t>	ESTRATÉGIAS: garantir uma comunicação adequada, lidar com a expressão emocional, trabalhar a claudicação familiar, lidar com as perdas associadas à doença e luto antecipatório.</a:t>
            </a:r>
          </a:p>
          <a:p>
            <a:pPr algn="just"/>
            <a:endParaRPr lang="pt-BR" sz="2200" dirty="0">
              <a:solidFill>
                <a:prstClr val="black"/>
              </a:solidFill>
              <a:latin typeface="+mj-lt"/>
              <a:cs typeface="Arial" panose="020B0604020202020204" pitchFamily="34" charset="0"/>
            </a:endParaRPr>
          </a:p>
          <a:p>
            <a:pPr algn="just"/>
            <a:r>
              <a:rPr lang="pt-BR" sz="2200" dirty="0">
                <a:solidFill>
                  <a:prstClr val="black"/>
                </a:solidFill>
                <a:latin typeface="+mj-lt"/>
                <a:cs typeface="Arial" panose="020B0604020202020204" pitchFamily="34" charset="0"/>
              </a:rPr>
              <a:t>	Familiares ganham quando: vão de encontro às necessidades dos pacientes, mantem comunicação assertiva e disponível, promovem e/ou sustentam espaços de partilha e promoção da união familiar e utilizam a rede de suporte.</a:t>
            </a:r>
            <a:endParaRPr lang="pt-BR" dirty="0">
              <a:solidFill>
                <a:prstClr val="black"/>
              </a:solidFill>
              <a:latin typeface="+mj-lt"/>
              <a:cs typeface="Arial" panose="020B0604020202020204" pitchFamily="34" charset="0"/>
            </a:endParaRPr>
          </a:p>
        </p:txBody>
      </p:sp>
      <p:sp>
        <p:nvSpPr>
          <p:cNvPr id="2" name="Título 1"/>
          <p:cNvSpPr>
            <a:spLocks noGrp="1"/>
          </p:cNvSpPr>
          <p:nvPr>
            <p:ph type="title"/>
          </p:nvPr>
        </p:nvSpPr>
        <p:spPr>
          <a:xfrm>
            <a:off x="-17748" y="388035"/>
            <a:ext cx="12192000" cy="1596177"/>
          </a:xfrm>
        </p:spPr>
        <p:txBody>
          <a:bodyPr>
            <a:normAutofit/>
          </a:bodyPr>
          <a:lstStyle/>
          <a:p>
            <a:r>
              <a:rPr lang="pt-BR" sz="3500" b="1" dirty="0" smtClean="0">
                <a:solidFill>
                  <a:srgbClr val="060606"/>
                </a:solidFill>
              </a:rPr>
              <a:t>TERMINALIDADE</a:t>
            </a:r>
            <a:r>
              <a:rPr lang="pt-BR" sz="3500" dirty="0" smtClean="0">
                <a:solidFill>
                  <a:srgbClr val="060606"/>
                </a:solidFill>
              </a:rPr>
              <a:t/>
            </a:r>
            <a:br>
              <a:rPr lang="pt-BR" sz="3500" dirty="0" smtClean="0">
                <a:solidFill>
                  <a:srgbClr val="060606"/>
                </a:solidFill>
              </a:rPr>
            </a:br>
            <a:r>
              <a:rPr lang="pt-BR" sz="3000" dirty="0" smtClean="0">
                <a:solidFill>
                  <a:srgbClr val="060606"/>
                </a:solidFill>
              </a:rPr>
              <a:t>Intervenções </a:t>
            </a:r>
            <a:r>
              <a:rPr lang="pt-BR" sz="3000" dirty="0">
                <a:solidFill>
                  <a:srgbClr val="060606"/>
                </a:solidFill>
              </a:rPr>
              <a:t>com </a:t>
            </a:r>
            <a:r>
              <a:rPr lang="pt-BR" sz="3000" dirty="0" smtClean="0">
                <a:solidFill>
                  <a:srgbClr val="060606"/>
                </a:solidFill>
              </a:rPr>
              <a:t>FAMILIARES</a:t>
            </a:r>
            <a:endParaRPr lang="pt-BR" sz="3000" dirty="0">
              <a:solidFill>
                <a:srgbClr val="060606"/>
              </a:solidFill>
            </a:endParaRPr>
          </a:p>
        </p:txBody>
      </p:sp>
    </p:spTree>
    <p:extLst>
      <p:ext uri="{BB962C8B-B14F-4D97-AF65-F5344CB8AC3E}">
        <p14:creationId xmlns:p14="http://schemas.microsoft.com/office/powerpoint/2010/main" val="2787630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72353" y="1786763"/>
            <a:ext cx="11013141" cy="1015663"/>
          </a:xfrm>
          <a:prstGeom prst="rect">
            <a:avLst/>
          </a:prstGeom>
          <a:noFill/>
          <a:ln>
            <a:noFill/>
          </a:ln>
        </p:spPr>
        <p:txBody>
          <a:bodyPr wrap="square">
            <a:spAutoFit/>
          </a:bodyPr>
          <a:lstStyle/>
          <a:p>
            <a:pPr algn="just"/>
            <a:r>
              <a:rPr lang="pt-BR" sz="2000" dirty="0">
                <a:solidFill>
                  <a:prstClr val="black"/>
                </a:solidFill>
                <a:latin typeface="Hobo Std" panose="020B0803040709020204" pitchFamily="34" charset="0"/>
                <a:cs typeface="Arial" panose="020B0604020202020204" pitchFamily="34" charset="0"/>
              </a:rPr>
              <a:t>	</a:t>
            </a:r>
            <a:r>
              <a:rPr lang="pt-BR" sz="3000" b="1" dirty="0">
                <a:solidFill>
                  <a:srgbClr val="060606"/>
                </a:solidFill>
                <a:latin typeface="+mj-lt"/>
                <a:cs typeface="Arial" panose="020B0604020202020204" pitchFamily="34" charset="0"/>
              </a:rPr>
              <a:t>Sintomas recorrentes, e as vezes, refratários; desconforto total e incapacidade geralmente são exigências desta etapa...</a:t>
            </a:r>
          </a:p>
        </p:txBody>
      </p:sp>
      <p:sp>
        <p:nvSpPr>
          <p:cNvPr id="7" name="Retângulo 6"/>
          <p:cNvSpPr/>
          <p:nvPr/>
        </p:nvSpPr>
        <p:spPr>
          <a:xfrm>
            <a:off x="1775519" y="2784109"/>
            <a:ext cx="8568951" cy="3600986"/>
          </a:xfrm>
          <a:prstGeom prst="rect">
            <a:avLst/>
          </a:prstGeom>
          <a:noFill/>
        </p:spPr>
        <p:txBody>
          <a:bodyPr wrap="square">
            <a:spAutoFit/>
          </a:bodyPr>
          <a:lstStyle/>
          <a:p>
            <a:pPr algn="just"/>
            <a:r>
              <a:rPr lang="pt-BR" sz="2200" dirty="0">
                <a:solidFill>
                  <a:prstClr val="black"/>
                </a:solidFill>
                <a:latin typeface="Hobo Std" panose="020B0803040709020204" pitchFamily="34" charset="0"/>
                <a:cs typeface="Arial" panose="020B0604020202020204" pitchFamily="34" charset="0"/>
              </a:rPr>
              <a:t>	</a:t>
            </a:r>
          </a:p>
          <a:p>
            <a:pPr algn="ctr"/>
            <a:r>
              <a:rPr lang="pt-BR" sz="2500" dirty="0">
                <a:solidFill>
                  <a:prstClr val="black"/>
                </a:solidFill>
                <a:latin typeface="+mj-lt"/>
                <a:cs typeface="Arial" panose="020B0604020202020204" pitchFamily="34" charset="0"/>
              </a:rPr>
              <a:t>INTERVENÇÕES SUPORTIVAS &amp; PALIATIVAS</a:t>
            </a:r>
          </a:p>
          <a:p>
            <a:pPr algn="just"/>
            <a:endParaRPr lang="pt-BR" sz="2500" dirty="0">
              <a:solidFill>
                <a:prstClr val="black"/>
              </a:solidFill>
              <a:latin typeface="+mj-lt"/>
              <a:cs typeface="Arial" panose="020B0604020202020204" pitchFamily="34" charset="0"/>
            </a:endParaRPr>
          </a:p>
          <a:p>
            <a:pPr algn="just"/>
            <a:r>
              <a:rPr lang="pt-BR" sz="2500" dirty="0">
                <a:solidFill>
                  <a:prstClr val="black"/>
                </a:solidFill>
                <a:latin typeface="+mj-lt"/>
                <a:cs typeface="Arial" panose="020B0604020202020204" pitchFamily="34" charset="0"/>
              </a:rPr>
              <a:t>	ESTRATÉGIAS: minimizar complicações e prover suporte e conforto de forma a legitimar e potencializar a autonomia</a:t>
            </a:r>
            <a:r>
              <a:rPr lang="pt-BR" sz="2500" dirty="0" smtClean="0">
                <a:solidFill>
                  <a:prstClr val="black"/>
                </a:solidFill>
                <a:latin typeface="+mj-lt"/>
                <a:cs typeface="Arial" panose="020B0604020202020204" pitchFamily="34" charset="0"/>
              </a:rPr>
              <a:t>.</a:t>
            </a:r>
          </a:p>
          <a:p>
            <a:pPr algn="just"/>
            <a:endParaRPr lang="pt-BR" sz="2500" dirty="0">
              <a:solidFill>
                <a:prstClr val="black"/>
              </a:solidFill>
              <a:latin typeface="+mj-lt"/>
              <a:cs typeface="Arial" panose="020B0604020202020204" pitchFamily="34" charset="0"/>
            </a:endParaRPr>
          </a:p>
          <a:p>
            <a:pPr algn="just"/>
            <a:r>
              <a:rPr lang="pt-BR" sz="2800" dirty="0">
                <a:solidFill>
                  <a:prstClr val="black"/>
                </a:solidFill>
                <a:latin typeface="Hobo Std" panose="020B0803040709020204" pitchFamily="34" charset="0"/>
                <a:cs typeface="Arial" panose="020B0604020202020204" pitchFamily="34" charset="0"/>
              </a:rPr>
              <a:t>	</a:t>
            </a:r>
            <a:r>
              <a:rPr lang="pt-BR" sz="2800" dirty="0">
                <a:solidFill>
                  <a:prstClr val="black"/>
                </a:solidFill>
                <a:cs typeface="Arial" panose="020B0604020202020204" pitchFamily="34" charset="0"/>
              </a:rPr>
              <a:t>FAMÍLIA: manejo do luto antecipatório, auxilio na organização pratica e preparação dos ritos fúnebres. </a:t>
            </a:r>
          </a:p>
          <a:p>
            <a:pPr algn="just"/>
            <a:endParaRPr lang="pt-BR" sz="2500" dirty="0">
              <a:solidFill>
                <a:prstClr val="black"/>
              </a:solidFill>
              <a:latin typeface="+mj-lt"/>
              <a:cs typeface="Arial" panose="020B0604020202020204" pitchFamily="34" charset="0"/>
            </a:endParaRPr>
          </a:p>
        </p:txBody>
      </p:sp>
      <p:sp>
        <p:nvSpPr>
          <p:cNvPr id="6" name="Título 1"/>
          <p:cNvSpPr>
            <a:spLocks noGrp="1"/>
          </p:cNvSpPr>
          <p:nvPr>
            <p:ph type="title"/>
          </p:nvPr>
        </p:nvSpPr>
        <p:spPr>
          <a:xfrm>
            <a:off x="877770" y="389917"/>
            <a:ext cx="10364451" cy="1596177"/>
          </a:xfrm>
        </p:spPr>
        <p:txBody>
          <a:bodyPr/>
          <a:lstStyle/>
          <a:p>
            <a:r>
              <a:rPr lang="pt-BR" b="1" dirty="0" smtClean="0">
                <a:solidFill>
                  <a:srgbClr val="060606"/>
                </a:solidFill>
                <a:latin typeface="Tw Cen MT" panose="020B0602020104020603" pitchFamily="34" charset="0"/>
              </a:rPr>
              <a:t>FASE FINAL DE VIDA</a:t>
            </a:r>
            <a:endParaRPr lang="pt-BR" sz="3000" dirty="0">
              <a:solidFill>
                <a:srgbClr val="060606"/>
              </a:solidFill>
            </a:endParaRPr>
          </a:p>
        </p:txBody>
      </p:sp>
    </p:spTree>
    <p:extLst>
      <p:ext uri="{BB962C8B-B14F-4D97-AF65-F5344CB8AC3E}">
        <p14:creationId xmlns:p14="http://schemas.microsoft.com/office/powerpoint/2010/main" val="1358581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322652"/>
            <a:ext cx="12192000" cy="1143000"/>
          </a:xfrm>
          <a:noFill/>
        </p:spPr>
        <p:txBody>
          <a:bodyPr>
            <a:normAutofit/>
          </a:bodyPr>
          <a:lstStyle/>
          <a:p>
            <a:pPr algn="ctr"/>
            <a:r>
              <a:rPr lang="pt-BR" b="1" dirty="0" smtClean="0">
                <a:solidFill>
                  <a:srgbClr val="060606"/>
                </a:solidFill>
              </a:rPr>
              <a:t>Processo ativo de morte</a:t>
            </a:r>
            <a:endParaRPr lang="pt-BR" sz="2200" b="1" dirty="0">
              <a:solidFill>
                <a:srgbClr val="060606"/>
              </a:solidFill>
            </a:endParaRPr>
          </a:p>
        </p:txBody>
      </p:sp>
      <p:sp>
        <p:nvSpPr>
          <p:cNvPr id="4" name="Retângulo 3"/>
          <p:cNvSpPr/>
          <p:nvPr/>
        </p:nvSpPr>
        <p:spPr>
          <a:xfrm>
            <a:off x="0" y="1728710"/>
            <a:ext cx="12192000" cy="553998"/>
          </a:xfrm>
          <a:prstGeom prst="rect">
            <a:avLst/>
          </a:prstGeom>
          <a:noFill/>
          <a:ln>
            <a:noFill/>
          </a:ln>
        </p:spPr>
        <p:txBody>
          <a:bodyPr wrap="square">
            <a:spAutoFit/>
          </a:bodyPr>
          <a:lstStyle/>
          <a:p>
            <a:pPr algn="ctr"/>
            <a:r>
              <a:rPr lang="pt-BR" sz="2000" dirty="0">
                <a:solidFill>
                  <a:prstClr val="black"/>
                </a:solidFill>
                <a:latin typeface="Hobo Std" panose="020B0803040709020204" pitchFamily="34" charset="0"/>
                <a:cs typeface="Arial" panose="020B0604020202020204" pitchFamily="34" charset="0"/>
              </a:rPr>
              <a:t>	</a:t>
            </a:r>
            <a:r>
              <a:rPr lang="pt-BR" sz="3000" dirty="0">
                <a:solidFill>
                  <a:srgbClr val="060606"/>
                </a:solidFill>
                <a:latin typeface="+mj-lt"/>
                <a:cs typeface="Arial" panose="020B0604020202020204" pitchFamily="34" charset="0"/>
              </a:rPr>
              <a:t>Sintomas refratários, por vezes, podem demandar sedação...</a:t>
            </a:r>
          </a:p>
        </p:txBody>
      </p:sp>
      <p:sp>
        <p:nvSpPr>
          <p:cNvPr id="7" name="Retângulo 6"/>
          <p:cNvSpPr/>
          <p:nvPr/>
        </p:nvSpPr>
        <p:spPr>
          <a:xfrm>
            <a:off x="1811524" y="2286980"/>
            <a:ext cx="8568951" cy="4001095"/>
          </a:xfrm>
          <a:prstGeom prst="rect">
            <a:avLst/>
          </a:prstGeom>
          <a:noFill/>
        </p:spPr>
        <p:txBody>
          <a:bodyPr wrap="square">
            <a:spAutoFit/>
          </a:bodyPr>
          <a:lstStyle/>
          <a:p>
            <a:pPr algn="just"/>
            <a:r>
              <a:rPr lang="pt-BR" sz="2200" dirty="0">
                <a:solidFill>
                  <a:prstClr val="black"/>
                </a:solidFill>
                <a:latin typeface="Hobo Std" panose="020B0803040709020204" pitchFamily="34" charset="0"/>
                <a:cs typeface="Arial" panose="020B0604020202020204" pitchFamily="34" charset="0"/>
              </a:rPr>
              <a:t>	</a:t>
            </a:r>
          </a:p>
          <a:p>
            <a:pPr algn="ctr"/>
            <a:r>
              <a:rPr lang="pt-BR" sz="3000" dirty="0">
                <a:solidFill>
                  <a:prstClr val="black"/>
                </a:solidFill>
                <a:latin typeface="+mj-lt"/>
                <a:cs typeface="Arial" panose="020B0604020202020204" pitchFamily="34" charset="0"/>
              </a:rPr>
              <a:t>INTERVENÇÕES </a:t>
            </a:r>
            <a:r>
              <a:rPr lang="pt-BR" sz="3000" dirty="0" smtClean="0">
                <a:solidFill>
                  <a:prstClr val="black"/>
                </a:solidFill>
                <a:latin typeface="+mj-lt"/>
                <a:cs typeface="Arial" panose="020B0604020202020204" pitchFamily="34" charset="0"/>
              </a:rPr>
              <a:t>PALIATIVAS</a:t>
            </a:r>
            <a:endParaRPr lang="pt-BR" sz="3000" dirty="0">
              <a:solidFill>
                <a:prstClr val="black"/>
              </a:solidFill>
              <a:latin typeface="+mj-lt"/>
              <a:cs typeface="Arial" panose="020B0604020202020204" pitchFamily="34" charset="0"/>
            </a:endParaRPr>
          </a:p>
          <a:p>
            <a:pPr algn="just"/>
            <a:endParaRPr lang="pt-BR" sz="3000" dirty="0">
              <a:solidFill>
                <a:prstClr val="black"/>
              </a:solidFill>
              <a:latin typeface="+mj-lt"/>
              <a:cs typeface="Arial" panose="020B0604020202020204" pitchFamily="34" charset="0"/>
            </a:endParaRPr>
          </a:p>
          <a:p>
            <a:pPr algn="just"/>
            <a:r>
              <a:rPr lang="pt-BR" sz="3000" dirty="0">
                <a:solidFill>
                  <a:prstClr val="black"/>
                </a:solidFill>
                <a:latin typeface="+mj-lt"/>
                <a:cs typeface="Arial" panose="020B0604020202020204" pitchFamily="34" charset="0"/>
              </a:rPr>
              <a:t>	ESTRATÉGIAS: zelar por ambiência tranquila e presença de figuras pertinentes ao momento, informação sobre os cenários possíveis</a:t>
            </a:r>
            <a:r>
              <a:rPr lang="pt-BR" sz="3000" dirty="0" smtClean="0">
                <a:solidFill>
                  <a:prstClr val="black"/>
                </a:solidFill>
                <a:latin typeface="+mj-lt"/>
                <a:cs typeface="Arial" panose="020B0604020202020204" pitchFamily="34" charset="0"/>
              </a:rPr>
              <a:t>.</a:t>
            </a:r>
          </a:p>
          <a:p>
            <a:pPr algn="just"/>
            <a:endParaRPr lang="pt-BR" sz="3000" dirty="0">
              <a:solidFill>
                <a:prstClr val="black"/>
              </a:solidFill>
              <a:latin typeface="+mj-lt"/>
              <a:cs typeface="Arial" panose="020B0604020202020204" pitchFamily="34" charset="0"/>
            </a:endParaRPr>
          </a:p>
          <a:p>
            <a:pPr algn="just"/>
            <a:r>
              <a:rPr lang="pt-BR" sz="3000" dirty="0">
                <a:solidFill>
                  <a:prstClr val="black"/>
                </a:solidFill>
                <a:latin typeface="+mj-lt"/>
                <a:cs typeface="Arial" panose="020B0604020202020204" pitchFamily="34" charset="0"/>
              </a:rPr>
              <a:t>	FAMÍLIA: presença, cuidado e proteção.</a:t>
            </a:r>
          </a:p>
          <a:p>
            <a:pPr algn="just"/>
            <a:endParaRPr lang="pt-BR" sz="2200" dirty="0">
              <a:solidFill>
                <a:prstClr val="black"/>
              </a:solidFill>
              <a:latin typeface="Hobo Std" panose="020B0803040709020204" pitchFamily="34" charset="0"/>
              <a:cs typeface="Arial" panose="020B0604020202020204" pitchFamily="34" charset="0"/>
            </a:endParaRPr>
          </a:p>
        </p:txBody>
      </p:sp>
    </p:spTree>
    <p:extLst>
      <p:ext uri="{BB962C8B-B14F-4D97-AF65-F5344CB8AC3E}">
        <p14:creationId xmlns:p14="http://schemas.microsoft.com/office/powerpoint/2010/main" val="3682498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m para dente de le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241" y="744324"/>
            <a:ext cx="6192688" cy="295232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tângulo 3"/>
          <p:cNvSpPr/>
          <p:nvPr/>
        </p:nvSpPr>
        <p:spPr>
          <a:xfrm rot="10800000" flipV="1">
            <a:off x="0" y="3978550"/>
            <a:ext cx="12192000" cy="2400657"/>
          </a:xfrm>
          <a:prstGeom prst="rect">
            <a:avLst/>
          </a:prstGeom>
        </p:spPr>
        <p:txBody>
          <a:bodyPr wrap="square">
            <a:spAutoFit/>
          </a:bodyPr>
          <a:lstStyle/>
          <a:p>
            <a:pPr algn="ctr"/>
            <a:r>
              <a:rPr lang="pt-BR" sz="3000" dirty="0">
                <a:solidFill>
                  <a:prstClr val="black"/>
                </a:solidFill>
                <a:latin typeface="+mj-lt"/>
                <a:cs typeface="Arial" panose="020B0604020202020204" pitchFamily="34" charset="0"/>
              </a:rPr>
              <a:t>Utilizar-se dos fatores de proteção para com os Familiares, </a:t>
            </a:r>
            <a:endParaRPr lang="pt-BR" sz="3000" dirty="0" smtClean="0">
              <a:solidFill>
                <a:prstClr val="black"/>
              </a:solidFill>
              <a:latin typeface="+mj-lt"/>
              <a:cs typeface="Arial" panose="020B0604020202020204" pitchFamily="34" charset="0"/>
            </a:endParaRPr>
          </a:p>
          <a:p>
            <a:pPr algn="ctr"/>
            <a:r>
              <a:rPr lang="pt-BR" sz="3000" dirty="0" smtClean="0">
                <a:solidFill>
                  <a:prstClr val="black"/>
                </a:solidFill>
                <a:latin typeface="+mj-lt"/>
                <a:cs typeface="Arial" panose="020B0604020202020204" pitchFamily="34" charset="0"/>
              </a:rPr>
              <a:t>principalmente </a:t>
            </a:r>
            <a:r>
              <a:rPr lang="pt-BR" sz="3000" dirty="0">
                <a:solidFill>
                  <a:prstClr val="black"/>
                </a:solidFill>
                <a:latin typeface="+mj-lt"/>
                <a:cs typeface="Arial" panose="020B0604020202020204" pitchFamily="34" charset="0"/>
              </a:rPr>
              <a:t>na cautela de como está quem irá </a:t>
            </a:r>
            <a:endParaRPr lang="pt-BR" sz="3000" dirty="0" smtClean="0">
              <a:solidFill>
                <a:prstClr val="black"/>
              </a:solidFill>
              <a:latin typeface="+mj-lt"/>
              <a:cs typeface="Arial" panose="020B0604020202020204" pitchFamily="34" charset="0"/>
            </a:endParaRPr>
          </a:p>
          <a:p>
            <a:pPr algn="ctr"/>
            <a:r>
              <a:rPr lang="pt-BR" sz="3000" dirty="0">
                <a:solidFill>
                  <a:prstClr val="black"/>
                </a:solidFill>
                <a:latin typeface="+mj-lt"/>
                <a:cs typeface="Arial" panose="020B0604020202020204" pitchFamily="34" charset="0"/>
              </a:rPr>
              <a:t>r</a:t>
            </a:r>
            <a:r>
              <a:rPr lang="pt-BR" sz="3000" dirty="0" smtClean="0">
                <a:solidFill>
                  <a:prstClr val="black"/>
                </a:solidFill>
                <a:latin typeface="+mj-lt"/>
                <a:cs typeface="Arial" panose="020B0604020202020204" pitchFamily="34" charset="0"/>
              </a:rPr>
              <a:t>esolver os tramites </a:t>
            </a:r>
            <a:r>
              <a:rPr lang="pt-BR" sz="3000" dirty="0">
                <a:solidFill>
                  <a:prstClr val="black"/>
                </a:solidFill>
                <a:latin typeface="+mj-lt"/>
                <a:cs typeface="Arial" panose="020B0604020202020204" pitchFamily="34" charset="0"/>
              </a:rPr>
              <a:t>funerários. </a:t>
            </a:r>
          </a:p>
          <a:p>
            <a:pPr algn="ctr"/>
            <a:r>
              <a:rPr lang="pt-BR" sz="3000" dirty="0">
                <a:solidFill>
                  <a:prstClr val="black"/>
                </a:solidFill>
                <a:latin typeface="+mj-lt"/>
                <a:cs typeface="Arial" panose="020B0604020202020204" pitchFamily="34" charset="0"/>
              </a:rPr>
              <a:t>Reforçar possíveis desejos narrados em vida pelo paciente. </a:t>
            </a:r>
          </a:p>
          <a:p>
            <a:pPr algn="ctr"/>
            <a:r>
              <a:rPr lang="pt-BR" sz="3000" dirty="0">
                <a:solidFill>
                  <a:prstClr val="black"/>
                </a:solidFill>
                <a:latin typeface="+mj-lt"/>
                <a:cs typeface="Arial" panose="020B0604020202020204" pitchFamily="34" charset="0"/>
              </a:rPr>
              <a:t>Lembrar da importância de envolver “todos” nos ritos.</a:t>
            </a:r>
          </a:p>
        </p:txBody>
      </p:sp>
      <p:sp>
        <p:nvSpPr>
          <p:cNvPr id="5" name="Título 1"/>
          <p:cNvSpPr txBox="1">
            <a:spLocks/>
          </p:cNvSpPr>
          <p:nvPr/>
        </p:nvSpPr>
        <p:spPr>
          <a:xfrm>
            <a:off x="3274241" y="623300"/>
            <a:ext cx="1609027"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pt-BR" b="1" dirty="0">
                <a:solidFill>
                  <a:prstClr val="black"/>
                </a:solidFill>
              </a:rPr>
              <a:t>óbito</a:t>
            </a:r>
            <a:endParaRPr lang="pt-BR" sz="2200" b="1" dirty="0">
              <a:solidFill>
                <a:prstClr val="white"/>
              </a:solidFill>
            </a:endParaRPr>
          </a:p>
        </p:txBody>
      </p:sp>
    </p:spTree>
    <p:extLst>
      <p:ext uri="{BB962C8B-B14F-4D97-AF65-F5344CB8AC3E}">
        <p14:creationId xmlns:p14="http://schemas.microsoft.com/office/powerpoint/2010/main" val="3473222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dente de le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616" y="836712"/>
            <a:ext cx="5976664" cy="3407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ítulo 1"/>
          <p:cNvSpPr>
            <a:spLocks noGrp="1"/>
          </p:cNvSpPr>
          <p:nvPr>
            <p:ph type="title"/>
          </p:nvPr>
        </p:nvSpPr>
        <p:spPr>
          <a:xfrm>
            <a:off x="2696896" y="1088147"/>
            <a:ext cx="2931052" cy="1143000"/>
          </a:xfrm>
        </p:spPr>
        <p:txBody>
          <a:bodyPr>
            <a:normAutofit/>
          </a:bodyPr>
          <a:lstStyle/>
          <a:p>
            <a:r>
              <a:rPr lang="pt-BR" sz="4000" b="1" dirty="0">
                <a:solidFill>
                  <a:schemeClr val="bg1"/>
                </a:solidFill>
              </a:rPr>
              <a:t>Pós- óbito</a:t>
            </a:r>
          </a:p>
        </p:txBody>
      </p:sp>
      <p:sp>
        <p:nvSpPr>
          <p:cNvPr id="2" name="Retângulo 1"/>
          <p:cNvSpPr/>
          <p:nvPr/>
        </p:nvSpPr>
        <p:spPr>
          <a:xfrm>
            <a:off x="6456041" y="4489956"/>
            <a:ext cx="3886320" cy="553998"/>
          </a:xfrm>
          <a:prstGeom prst="rect">
            <a:avLst/>
          </a:prstGeom>
        </p:spPr>
        <p:txBody>
          <a:bodyPr wrap="none">
            <a:spAutoFit/>
          </a:bodyPr>
          <a:lstStyle/>
          <a:p>
            <a:pPr eaLnBrk="0" fontAlgn="base" hangingPunct="0">
              <a:spcBef>
                <a:spcPct val="0"/>
              </a:spcBef>
              <a:spcAft>
                <a:spcPct val="0"/>
              </a:spcAft>
            </a:pPr>
            <a:r>
              <a:rPr lang="pt-BR" sz="3000" dirty="0">
                <a:solidFill>
                  <a:prstClr val="black"/>
                </a:solidFill>
                <a:latin typeface="+mj-lt"/>
                <a:cs typeface="Arial" panose="020B0604020202020204" pitchFamily="34" charset="0"/>
              </a:rPr>
              <a:t>Ligação de Condolência</a:t>
            </a:r>
            <a:endParaRPr lang="pt-BR" sz="3000" b="1" dirty="0">
              <a:solidFill>
                <a:prstClr val="black"/>
              </a:solidFill>
              <a:latin typeface="+mj-lt"/>
              <a:cs typeface="Arial" panose="020B0604020202020204" pitchFamily="34" charset="0"/>
            </a:endParaRPr>
          </a:p>
        </p:txBody>
      </p:sp>
      <p:sp>
        <p:nvSpPr>
          <p:cNvPr id="8" name="Retângulo 7"/>
          <p:cNvSpPr/>
          <p:nvPr/>
        </p:nvSpPr>
        <p:spPr>
          <a:xfrm>
            <a:off x="2276906" y="5056934"/>
            <a:ext cx="5370060" cy="553998"/>
          </a:xfrm>
          <a:prstGeom prst="rect">
            <a:avLst/>
          </a:prstGeom>
        </p:spPr>
        <p:txBody>
          <a:bodyPr wrap="none">
            <a:spAutoFit/>
          </a:bodyPr>
          <a:lstStyle/>
          <a:p>
            <a:pPr eaLnBrk="0" fontAlgn="base" hangingPunct="0">
              <a:spcBef>
                <a:spcPct val="0"/>
              </a:spcBef>
              <a:spcAft>
                <a:spcPct val="0"/>
              </a:spcAft>
            </a:pPr>
            <a:r>
              <a:rPr lang="pt-BR" sz="3000" dirty="0">
                <a:solidFill>
                  <a:prstClr val="black"/>
                </a:solidFill>
                <a:latin typeface="+mj-lt"/>
                <a:cs typeface="Arial" panose="020B0604020202020204" pitchFamily="34" charset="0"/>
              </a:rPr>
              <a:t>Carta e/ou </a:t>
            </a:r>
            <a:r>
              <a:rPr lang="pt-BR" sz="3000" dirty="0" err="1">
                <a:solidFill>
                  <a:prstClr val="black"/>
                </a:solidFill>
                <a:latin typeface="+mj-lt"/>
                <a:cs typeface="Arial" panose="020B0604020202020204" pitchFamily="34" charset="0"/>
              </a:rPr>
              <a:t>email</a:t>
            </a:r>
            <a:r>
              <a:rPr lang="pt-BR" sz="3000" dirty="0">
                <a:solidFill>
                  <a:prstClr val="black"/>
                </a:solidFill>
                <a:latin typeface="+mj-lt"/>
                <a:cs typeface="Arial" panose="020B0604020202020204" pitchFamily="34" charset="0"/>
              </a:rPr>
              <a:t> de Condolência</a:t>
            </a:r>
            <a:endParaRPr lang="pt-BR" sz="3000" b="1" dirty="0">
              <a:solidFill>
                <a:prstClr val="black"/>
              </a:solidFill>
              <a:latin typeface="+mj-lt"/>
              <a:cs typeface="Arial" panose="020B0604020202020204" pitchFamily="34" charset="0"/>
            </a:endParaRPr>
          </a:p>
        </p:txBody>
      </p:sp>
      <p:sp>
        <p:nvSpPr>
          <p:cNvPr id="9" name="Retângulo 8"/>
          <p:cNvSpPr/>
          <p:nvPr/>
        </p:nvSpPr>
        <p:spPr>
          <a:xfrm>
            <a:off x="6467582" y="5610932"/>
            <a:ext cx="3874779" cy="553998"/>
          </a:xfrm>
          <a:prstGeom prst="rect">
            <a:avLst/>
          </a:prstGeom>
        </p:spPr>
        <p:txBody>
          <a:bodyPr wrap="none">
            <a:spAutoFit/>
          </a:bodyPr>
          <a:lstStyle/>
          <a:p>
            <a:pPr eaLnBrk="0" fontAlgn="base" hangingPunct="0">
              <a:spcBef>
                <a:spcPct val="0"/>
              </a:spcBef>
              <a:spcAft>
                <a:spcPct val="0"/>
              </a:spcAft>
            </a:pPr>
            <a:r>
              <a:rPr lang="pt-BR" sz="3000" dirty="0">
                <a:solidFill>
                  <a:prstClr val="black"/>
                </a:solidFill>
                <a:latin typeface="+mj-lt"/>
                <a:cs typeface="Arial" panose="020B0604020202020204" pitchFamily="34" charset="0"/>
              </a:rPr>
              <a:t>Visita e/ou atendimento</a:t>
            </a:r>
            <a:endParaRPr lang="pt-BR" sz="3000" b="1"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3767091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8627" y="0"/>
            <a:ext cx="10364451" cy="1596177"/>
          </a:xfrm>
        </p:spPr>
        <p:txBody>
          <a:bodyPr/>
          <a:lstStyle/>
          <a:p>
            <a:r>
              <a:rPr lang="pt-BR" dirty="0" smtClean="0"/>
              <a:t>Referências Bibliográficas</a:t>
            </a:r>
            <a:r>
              <a:rPr lang="pt-BR" dirty="0"/>
              <a:t/>
            </a:r>
            <a:br>
              <a:rPr lang="pt-BR" dirty="0"/>
            </a:br>
            <a:endParaRPr lang="pt-BR" dirty="0"/>
          </a:p>
        </p:txBody>
      </p:sp>
      <p:sp>
        <p:nvSpPr>
          <p:cNvPr id="3" name="Espaço Reservado para Conteúdo 2"/>
          <p:cNvSpPr>
            <a:spLocks noGrp="1"/>
          </p:cNvSpPr>
          <p:nvPr>
            <p:ph sz="quarter" idx="13"/>
          </p:nvPr>
        </p:nvSpPr>
        <p:spPr>
          <a:xfrm>
            <a:off x="913774" y="1175374"/>
            <a:ext cx="10363826" cy="5682626"/>
          </a:xfrm>
        </p:spPr>
        <p:txBody>
          <a:bodyPr>
            <a:normAutofit fontScale="40000" lnSpcReduction="20000"/>
          </a:bodyPr>
          <a:lstStyle/>
          <a:p>
            <a:r>
              <a:rPr lang="pt-BR" dirty="0"/>
              <a:t>Andreoli, P. B. A. et al. Psicologia Hospitalar. São Paulo: Manole, 2013.</a:t>
            </a:r>
          </a:p>
          <a:p>
            <a:r>
              <a:rPr lang="pt-BR" dirty="0"/>
              <a:t>Carvalho, R. T &amp; </a:t>
            </a:r>
            <a:r>
              <a:rPr lang="pt-BR" dirty="0" err="1"/>
              <a:t>Parsons</a:t>
            </a:r>
            <a:r>
              <a:rPr lang="pt-BR" dirty="0"/>
              <a:t>, H. A. Manual de Cuidados Paliativos ANCP, Porto Alegre: Sulina, 2012.</a:t>
            </a:r>
          </a:p>
          <a:p>
            <a:r>
              <a:rPr lang="pt-BR" dirty="0"/>
              <a:t>Moraes, N. S. ET AL. Cuidados Paliativos com enfoque geriátrico: A assistência multidisciplinar. São Paulo: Atheneu, 2014.</a:t>
            </a:r>
          </a:p>
          <a:p>
            <a:r>
              <a:rPr lang="pt-BR" dirty="0" err="1"/>
              <a:t>Othero</a:t>
            </a:r>
            <a:r>
              <a:rPr lang="pt-BR" dirty="0"/>
              <a:t>, M &amp; Costa, A. Reabilitação em Cuidados Paliativos. Loures, LUSODIDACTA, 2014.</a:t>
            </a:r>
          </a:p>
          <a:p>
            <a:r>
              <a:rPr lang="pt-BR" dirty="0"/>
              <a:t>Salazar H. Intervenção Psicológica em Cuidados Paliativos, PACTOR, 2017</a:t>
            </a:r>
          </a:p>
          <a:p>
            <a:pPr marL="214313" indent="-214313"/>
            <a:r>
              <a:rPr lang="pt-BR" dirty="0"/>
              <a:t>The </a:t>
            </a:r>
            <a:r>
              <a:rPr lang="pt-BR" dirty="0" err="1"/>
              <a:t>Economist</a:t>
            </a:r>
            <a:r>
              <a:rPr lang="pt-BR" dirty="0"/>
              <a:t> </a:t>
            </a:r>
            <a:r>
              <a:rPr lang="pt-BR" dirty="0" err="1"/>
              <a:t>Intelligence</a:t>
            </a:r>
            <a:r>
              <a:rPr lang="pt-BR" dirty="0"/>
              <a:t> Unit. The 2015 </a:t>
            </a:r>
            <a:r>
              <a:rPr lang="pt-BR" dirty="0" err="1"/>
              <a:t>Quality</a:t>
            </a:r>
            <a:r>
              <a:rPr lang="pt-BR" dirty="0"/>
              <a:t> </a:t>
            </a:r>
            <a:r>
              <a:rPr lang="pt-BR" dirty="0" err="1"/>
              <a:t>of</a:t>
            </a:r>
            <a:r>
              <a:rPr lang="pt-BR" dirty="0"/>
              <a:t> </a:t>
            </a:r>
            <a:r>
              <a:rPr lang="pt-BR" dirty="0" err="1"/>
              <a:t>Death</a:t>
            </a:r>
            <a:r>
              <a:rPr lang="pt-BR" dirty="0"/>
              <a:t> Index. London: </a:t>
            </a:r>
            <a:r>
              <a:rPr lang="pt-BR" dirty="0" err="1"/>
              <a:t>Lien</a:t>
            </a:r>
            <a:r>
              <a:rPr lang="pt-BR" dirty="0"/>
              <a:t> Foundation, 2015 </a:t>
            </a:r>
          </a:p>
          <a:p>
            <a:pPr marL="214313" indent="-214313"/>
            <a:r>
              <a:rPr lang="pt-BR" dirty="0" err="1"/>
              <a:t>Bollig</a:t>
            </a:r>
            <a:r>
              <a:rPr lang="pt-BR" dirty="0"/>
              <a:t> G </a:t>
            </a:r>
            <a:r>
              <a:rPr lang="pt-BR" dirty="0" err="1"/>
              <a:t>and</a:t>
            </a:r>
            <a:r>
              <a:rPr lang="pt-BR" dirty="0"/>
              <a:t> Heller A. The </a:t>
            </a:r>
            <a:r>
              <a:rPr lang="pt-BR" dirty="0" err="1"/>
              <a:t>last</a:t>
            </a:r>
            <a:r>
              <a:rPr lang="pt-BR" dirty="0"/>
              <a:t> </a:t>
            </a:r>
            <a:r>
              <a:rPr lang="pt-BR" dirty="0" err="1"/>
              <a:t>aid</a:t>
            </a:r>
            <a:r>
              <a:rPr lang="pt-BR" dirty="0"/>
              <a:t> </a:t>
            </a:r>
            <a:r>
              <a:rPr lang="pt-BR" dirty="0" err="1"/>
              <a:t>course</a:t>
            </a:r>
            <a:r>
              <a:rPr lang="pt-BR" dirty="0"/>
              <a:t> - A </a:t>
            </a:r>
            <a:r>
              <a:rPr lang="pt-BR" dirty="0" err="1"/>
              <a:t>Simple</a:t>
            </a:r>
            <a:r>
              <a:rPr lang="pt-BR" dirty="0"/>
              <a:t> </a:t>
            </a:r>
            <a:r>
              <a:rPr lang="pt-BR" dirty="0" err="1"/>
              <a:t>and</a:t>
            </a:r>
            <a:r>
              <a:rPr lang="pt-BR" dirty="0"/>
              <a:t> </a:t>
            </a:r>
            <a:r>
              <a:rPr lang="pt-BR" dirty="0" err="1"/>
              <a:t>Effective</a:t>
            </a:r>
            <a:r>
              <a:rPr lang="pt-BR" dirty="0"/>
              <a:t> </a:t>
            </a:r>
            <a:r>
              <a:rPr lang="pt-BR" dirty="0" err="1"/>
              <a:t>Concept</a:t>
            </a:r>
            <a:r>
              <a:rPr lang="pt-BR" dirty="0"/>
              <a:t> </a:t>
            </a:r>
            <a:r>
              <a:rPr lang="pt-BR" dirty="0" err="1"/>
              <a:t>to</a:t>
            </a:r>
            <a:r>
              <a:rPr lang="pt-BR" dirty="0"/>
              <a:t> </a:t>
            </a:r>
            <a:r>
              <a:rPr lang="pt-BR" dirty="0" err="1"/>
              <a:t>Teach</a:t>
            </a:r>
            <a:r>
              <a:rPr lang="pt-BR" dirty="0"/>
              <a:t> </a:t>
            </a:r>
            <a:r>
              <a:rPr lang="pt-BR" dirty="0" err="1"/>
              <a:t>the</a:t>
            </a:r>
            <a:r>
              <a:rPr lang="pt-BR" dirty="0"/>
              <a:t> </a:t>
            </a:r>
            <a:r>
              <a:rPr lang="pt-BR" dirty="0" err="1"/>
              <a:t>Public</a:t>
            </a:r>
            <a:r>
              <a:rPr lang="pt-BR" dirty="0"/>
              <a:t> </a:t>
            </a:r>
            <a:r>
              <a:rPr lang="pt-BR" dirty="0" err="1"/>
              <a:t>about</a:t>
            </a:r>
            <a:r>
              <a:rPr lang="pt-BR" dirty="0"/>
              <a:t> </a:t>
            </a:r>
            <a:r>
              <a:rPr lang="pt-BR" dirty="0" err="1"/>
              <a:t>Palliative</a:t>
            </a:r>
            <a:r>
              <a:rPr lang="pt-BR" dirty="0"/>
              <a:t> </a:t>
            </a:r>
            <a:r>
              <a:rPr lang="pt-BR" dirty="0" err="1"/>
              <a:t>Care</a:t>
            </a:r>
            <a:r>
              <a:rPr lang="pt-BR" dirty="0"/>
              <a:t> </a:t>
            </a:r>
            <a:r>
              <a:rPr lang="pt-BR" dirty="0" err="1"/>
              <a:t>and</a:t>
            </a:r>
            <a:r>
              <a:rPr lang="pt-BR" dirty="0"/>
              <a:t> </a:t>
            </a:r>
            <a:r>
              <a:rPr lang="pt-BR" dirty="0" err="1"/>
              <a:t>to</a:t>
            </a:r>
            <a:r>
              <a:rPr lang="pt-BR" dirty="0"/>
              <a:t> </a:t>
            </a:r>
            <a:r>
              <a:rPr lang="pt-BR" dirty="0" err="1"/>
              <a:t>Enhance</a:t>
            </a:r>
            <a:r>
              <a:rPr lang="pt-BR" dirty="0"/>
              <a:t> </a:t>
            </a:r>
            <a:r>
              <a:rPr lang="pt-BR" dirty="0" err="1"/>
              <a:t>the</a:t>
            </a:r>
            <a:r>
              <a:rPr lang="pt-BR" dirty="0"/>
              <a:t> </a:t>
            </a:r>
            <a:r>
              <a:rPr lang="pt-BR" dirty="0" err="1"/>
              <a:t>Public</a:t>
            </a:r>
            <a:r>
              <a:rPr lang="pt-BR" dirty="0"/>
              <a:t> </a:t>
            </a:r>
            <a:r>
              <a:rPr lang="pt-BR" dirty="0" err="1"/>
              <a:t>Discussion</a:t>
            </a:r>
            <a:r>
              <a:rPr lang="pt-BR" dirty="0"/>
              <a:t> </a:t>
            </a:r>
            <a:r>
              <a:rPr lang="pt-BR" dirty="0" err="1"/>
              <a:t>about</a:t>
            </a:r>
            <a:r>
              <a:rPr lang="pt-BR" dirty="0"/>
              <a:t> </a:t>
            </a:r>
            <a:r>
              <a:rPr lang="pt-BR" dirty="0" err="1"/>
              <a:t>Death</a:t>
            </a:r>
            <a:r>
              <a:rPr lang="pt-BR" dirty="0"/>
              <a:t> </a:t>
            </a:r>
            <a:r>
              <a:rPr lang="pt-BR" dirty="0" err="1"/>
              <a:t>and</a:t>
            </a:r>
            <a:r>
              <a:rPr lang="pt-BR" dirty="0"/>
              <a:t> </a:t>
            </a:r>
            <a:r>
              <a:rPr lang="pt-BR" dirty="0" err="1"/>
              <a:t>Dying</a:t>
            </a:r>
            <a:r>
              <a:rPr lang="pt-BR" dirty="0"/>
              <a:t>. Austin </a:t>
            </a:r>
            <a:r>
              <a:rPr lang="pt-BR" dirty="0" err="1"/>
              <a:t>Palliat</a:t>
            </a:r>
            <a:r>
              <a:rPr lang="pt-BR" dirty="0"/>
              <a:t> </a:t>
            </a:r>
            <a:r>
              <a:rPr lang="pt-BR" dirty="0" err="1"/>
              <a:t>Care</a:t>
            </a:r>
            <a:r>
              <a:rPr lang="pt-BR" dirty="0"/>
              <a:t>. 2016; 1(2): 1010.</a:t>
            </a:r>
          </a:p>
          <a:p>
            <a:pPr marL="214313" indent="-214313"/>
            <a:r>
              <a:rPr lang="pt-BR" dirty="0"/>
              <a:t>Tecendo Prosa - Casa da Concessa</a:t>
            </a:r>
          </a:p>
          <a:p>
            <a:pPr marL="214313" indent="-214313"/>
            <a:r>
              <a:rPr lang="pt-BR" dirty="0"/>
              <a:t>Organização Mundial da Saúde, http://www.who.int/cancer/palliative/definition/en/</a:t>
            </a:r>
          </a:p>
          <a:p>
            <a:pPr marL="214313" indent="-214313"/>
            <a:r>
              <a:rPr lang="pt-BR" dirty="0"/>
              <a:t>Associação Nacional de Cuidados Paliativos https://paliativo.org.br/</a:t>
            </a:r>
          </a:p>
          <a:p>
            <a:pPr marL="214313" indent="-214313"/>
            <a:r>
              <a:rPr lang="pt-BR" dirty="0"/>
              <a:t>https://testamentovital.com.br/</a:t>
            </a:r>
          </a:p>
          <a:p>
            <a:pPr marL="214313" indent="-214313"/>
            <a:r>
              <a:rPr lang="pt-BR" dirty="0"/>
              <a:t>Soro e hidratação em fim de vida: evidências e experiência, GISELE DOS SANTOS, Congresso ANCP 2018</a:t>
            </a:r>
          </a:p>
          <a:p>
            <a:pPr marL="214313" indent="-214313"/>
            <a:r>
              <a:rPr lang="pt-BR" dirty="0"/>
              <a:t>http://www.hospiz-stuttgart.de</a:t>
            </a:r>
          </a:p>
          <a:p>
            <a:pPr marL="214313" indent="-214313"/>
            <a:r>
              <a:rPr lang="pt-BR" dirty="0"/>
              <a:t>James – </a:t>
            </a:r>
            <a:r>
              <a:rPr lang="pt-BR" dirty="0" err="1"/>
              <a:t>Moving</a:t>
            </a:r>
            <a:r>
              <a:rPr lang="pt-BR" dirty="0"/>
              <a:t> </a:t>
            </a:r>
            <a:r>
              <a:rPr lang="pt-BR" dirty="0" err="1"/>
              <a:t>On</a:t>
            </a:r>
            <a:endParaRPr lang="pt-BR" dirty="0"/>
          </a:p>
          <a:p>
            <a:pPr marL="214313" indent="-214313"/>
            <a:r>
              <a:rPr lang="pt-BR" dirty="0"/>
              <a:t>https://www.prefeitura.sp.gov.br/cidade/secretarias/obras/servico_funerario/</a:t>
            </a:r>
          </a:p>
          <a:p>
            <a:pPr marL="214313" indent="-214313"/>
            <a:r>
              <a:rPr lang="pt-BR" dirty="0" err="1"/>
              <a:t>Bromberg</a:t>
            </a:r>
            <a:r>
              <a:rPr lang="pt-BR" dirty="0"/>
              <a:t> MHPF. A psicoterapia em situações de perdas e luto. Campinas: Editora </a:t>
            </a:r>
            <a:r>
              <a:rPr lang="pt-BR" dirty="0" err="1"/>
              <a:t>Psy</a:t>
            </a:r>
            <a:r>
              <a:rPr lang="pt-BR" dirty="0"/>
              <a:t> II; 1994. 160 p.</a:t>
            </a:r>
          </a:p>
          <a:p>
            <a:pPr marL="214313" indent="-214313"/>
            <a:r>
              <a:rPr lang="pt-BR" dirty="0"/>
              <a:t>Fonseca JP. Luto Antecipatório: As Experiências Pessoais, Familiares e Sociais diante de uma Morte Anunciada. Campinas: Editora Livro Pleno; 2004. 183 p.</a:t>
            </a:r>
          </a:p>
          <a:p>
            <a:pPr marL="214313" indent="-214313"/>
            <a:r>
              <a:rPr lang="pt-BR" dirty="0"/>
              <a:t>Franco MHP. Formação e Rompimento de Vínculos: O dilema das perdas na atualidade. São Paulo: </a:t>
            </a:r>
            <a:r>
              <a:rPr lang="pt-BR" dirty="0" err="1"/>
              <a:t>Summus</a:t>
            </a:r>
            <a:r>
              <a:rPr lang="pt-BR" dirty="0"/>
              <a:t>; 2010. 288 p.</a:t>
            </a:r>
          </a:p>
          <a:p>
            <a:pPr marL="214313" indent="-214313"/>
            <a:r>
              <a:rPr lang="pt-BR" dirty="0" err="1"/>
              <a:t>Kovács</a:t>
            </a:r>
            <a:r>
              <a:rPr lang="pt-BR" dirty="0"/>
              <a:t> MJ, coordenadora. Morte e desenvolvimento humano. 4ª ed. São Paulo: Casa do Psicólogo; 2002. 243p.</a:t>
            </a:r>
          </a:p>
          <a:p>
            <a:pPr marL="214313" indent="-214313"/>
            <a:r>
              <a:rPr lang="pt-BR" dirty="0" err="1"/>
              <a:t>Parkes</a:t>
            </a:r>
            <a:r>
              <a:rPr lang="pt-BR" dirty="0"/>
              <a:t> CM. Luto: estudos sobre a perda na vida adulta. Tradução: Maria Helena Franco </a:t>
            </a:r>
            <a:r>
              <a:rPr lang="pt-BR" dirty="0" err="1"/>
              <a:t>Bromberg</a:t>
            </a:r>
            <a:r>
              <a:rPr lang="pt-BR" dirty="0"/>
              <a:t>. São Paulo: </a:t>
            </a:r>
            <a:r>
              <a:rPr lang="pt-BR" dirty="0" err="1"/>
              <a:t>Summus</a:t>
            </a:r>
            <a:r>
              <a:rPr lang="pt-BR" dirty="0"/>
              <a:t>; 1998. 291 p. </a:t>
            </a:r>
          </a:p>
          <a:p>
            <a:pPr marL="214313" indent="-214313"/>
            <a:r>
              <a:rPr lang="pt-BR" dirty="0" err="1"/>
              <a:t>Schiliemann</a:t>
            </a:r>
            <a:r>
              <a:rPr lang="pt-BR" dirty="0"/>
              <a:t> AL, </a:t>
            </a:r>
            <a:r>
              <a:rPr lang="pt-BR" dirty="0" err="1"/>
              <a:t>Nacif</a:t>
            </a:r>
            <a:r>
              <a:rPr lang="pt-BR" dirty="0"/>
              <a:t> MRG, Oliveira MC. Luto e Saúde. In: Franco MHP. (Org.). Estudos Avançados sobre o Luto. Campinas: Editora Livro Pleno; 2002. 172 p. </a:t>
            </a:r>
            <a:endParaRPr lang="pt-BR" dirty="0" smtClean="0"/>
          </a:p>
          <a:p>
            <a:pPr algn="just"/>
            <a:endParaRPr lang="pt-BR" dirty="0" smtClean="0"/>
          </a:p>
        </p:txBody>
      </p:sp>
    </p:spTree>
    <p:extLst>
      <p:ext uri="{BB962C8B-B14F-4D97-AF65-F5344CB8AC3E}">
        <p14:creationId xmlns:p14="http://schemas.microsoft.com/office/powerpoint/2010/main" val="3881877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obrigada</a:t>
            </a:r>
            <a:endParaRPr lang="pt-BR" dirty="0"/>
          </a:p>
        </p:txBody>
      </p:sp>
      <p:sp>
        <p:nvSpPr>
          <p:cNvPr id="3" name="Subtítulo 2"/>
          <p:cNvSpPr>
            <a:spLocks noGrp="1"/>
          </p:cNvSpPr>
          <p:nvPr>
            <p:ph type="subTitle" idx="1"/>
          </p:nvPr>
        </p:nvSpPr>
        <p:spPr/>
        <p:txBody>
          <a:bodyPr/>
          <a:lstStyle/>
          <a:p>
            <a:r>
              <a:rPr lang="pt-BR" dirty="0" smtClean="0"/>
              <a:t>Psicólogas: Debora </a:t>
            </a:r>
            <a:r>
              <a:rPr lang="pt-BR" dirty="0" err="1" smtClean="0"/>
              <a:t>Genezini</a:t>
            </a:r>
            <a:r>
              <a:rPr lang="pt-BR" dirty="0" smtClean="0"/>
              <a:t> E VANESSA KARAM</a:t>
            </a:r>
          </a:p>
        </p:txBody>
      </p:sp>
    </p:spTree>
    <p:extLst>
      <p:ext uri="{BB962C8B-B14F-4D97-AF65-F5344CB8AC3E}">
        <p14:creationId xmlns:p14="http://schemas.microsoft.com/office/powerpoint/2010/main" val="495085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74" t="38912" r="49613" b="41632"/>
          <a:stretch/>
        </p:blipFill>
        <p:spPr>
          <a:xfrm>
            <a:off x="2423592" y="2313364"/>
            <a:ext cx="7020272" cy="3888995"/>
          </a:xfrm>
        </p:spPr>
      </p:pic>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1" r="1053" b="84649"/>
          <a:stretch/>
        </p:blipFill>
        <p:spPr>
          <a:xfrm>
            <a:off x="1503508" y="-27384"/>
            <a:ext cx="9164493" cy="2016224"/>
          </a:xfrm>
          <a:prstGeom prst="rect">
            <a:avLst/>
          </a:prstGeom>
        </p:spPr>
      </p:pic>
    </p:spTree>
    <p:extLst>
      <p:ext uri="{BB962C8B-B14F-4D97-AF65-F5344CB8AC3E}">
        <p14:creationId xmlns:p14="http://schemas.microsoft.com/office/powerpoint/2010/main" val="1935914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histórico</a:t>
            </a:r>
            <a:endParaRPr lang="pt-BR" dirty="0"/>
          </a:p>
        </p:txBody>
      </p:sp>
      <p:sp>
        <p:nvSpPr>
          <p:cNvPr id="3" name="Espaço Reservado para Conteúdo 2"/>
          <p:cNvSpPr>
            <a:spLocks noGrp="1"/>
          </p:cNvSpPr>
          <p:nvPr>
            <p:ph sz="quarter" idx="13"/>
          </p:nvPr>
        </p:nvSpPr>
        <p:spPr>
          <a:xfrm>
            <a:off x="913775" y="2022318"/>
            <a:ext cx="10363826" cy="4078679"/>
          </a:xfrm>
        </p:spPr>
        <p:txBody>
          <a:bodyPr>
            <a:normAutofit/>
          </a:bodyPr>
          <a:lstStyle/>
          <a:p>
            <a:pPr marL="0" indent="0" algn="just">
              <a:buNone/>
            </a:pPr>
            <a:r>
              <a:rPr lang="pt-BR" sz="2500" dirty="0" smtClean="0">
                <a:solidFill>
                  <a:srgbClr val="060606"/>
                </a:solidFill>
              </a:rPr>
              <a:t>	</a:t>
            </a:r>
            <a:r>
              <a:rPr lang="pt-BR" sz="2500" dirty="0">
                <a:solidFill>
                  <a:srgbClr val="060606"/>
                </a:solidFill>
              </a:rPr>
              <a:t>PALLIUM: manto, usado pelos peregrinos em suas viagens aos santuários para proteção nas intempéries.</a:t>
            </a:r>
          </a:p>
          <a:p>
            <a:pPr marL="0" indent="0" algn="just">
              <a:buNone/>
            </a:pPr>
            <a:r>
              <a:rPr lang="pt-BR" sz="2500" dirty="0" smtClean="0">
                <a:solidFill>
                  <a:srgbClr val="060606"/>
                </a:solidFill>
              </a:rPr>
              <a:t>	HOSPICE</a:t>
            </a:r>
            <a:r>
              <a:rPr lang="pt-BR" sz="2500" dirty="0">
                <a:solidFill>
                  <a:srgbClr val="060606"/>
                </a:solidFill>
              </a:rPr>
              <a:t>: lugar de acolhida para peregrinos</a:t>
            </a:r>
            <a:r>
              <a:rPr lang="pt-BR" sz="2500" dirty="0" smtClean="0">
                <a:solidFill>
                  <a:srgbClr val="060606"/>
                </a:solidFill>
              </a:rPr>
              <a:t>.</a:t>
            </a:r>
          </a:p>
          <a:p>
            <a:pPr marL="0" indent="0" algn="just">
              <a:buNone/>
            </a:pPr>
            <a:r>
              <a:rPr lang="pt-BR" sz="2500" dirty="0">
                <a:solidFill>
                  <a:srgbClr val="060606"/>
                </a:solidFill>
              </a:rPr>
              <a:t>	</a:t>
            </a:r>
            <a:r>
              <a:rPr lang="pt-BR" sz="2500" dirty="0" smtClean="0">
                <a:solidFill>
                  <a:srgbClr val="060606"/>
                </a:solidFill>
              </a:rPr>
              <a:t>Cuidado paliativo moderno: CICELY SAUNDERS.</a:t>
            </a:r>
            <a:endParaRPr lang="pt-BR" sz="2500" dirty="0">
              <a:solidFill>
                <a:srgbClr val="060606"/>
              </a:solidFill>
            </a:endParaRPr>
          </a:p>
          <a:p>
            <a:pPr marL="0" indent="0" algn="just">
              <a:buNone/>
            </a:pPr>
            <a:endParaRPr lang="pt-BR" sz="4000" dirty="0">
              <a:solidFill>
                <a:srgbClr val="060606"/>
              </a:solidFill>
            </a:endParaRPr>
          </a:p>
          <a:p>
            <a:pPr marL="0" indent="0" algn="just">
              <a:buNone/>
            </a:pPr>
            <a:endParaRPr lang="pt-BR" sz="3900" dirty="0">
              <a:solidFill>
                <a:srgbClr val="060606"/>
              </a:solidFill>
            </a:endParaRPr>
          </a:p>
        </p:txBody>
      </p:sp>
      <p:pic>
        <p:nvPicPr>
          <p:cNvPr id="4" name="Picture 10" descr="https://lh4.googleusercontent.com/-ATBISiNR_sY/TYIa3CyRFjI/AAAAAAAAAEE/KnvgvI6MIdE/s1600/phot_DameCice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216" y="2665676"/>
            <a:ext cx="2794537" cy="2130026"/>
          </a:xfrm>
          <a:prstGeom prst="rect">
            <a:avLst/>
          </a:prstGeom>
          <a:noFill/>
          <a:effectLst>
            <a:outerShdw blurRad="50800" dist="50800" dir="5400000" algn="ctr" rotWithShape="0">
              <a:srgbClr val="000000"/>
            </a:outerShdw>
            <a:softEdge rad="317500"/>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2133914" y="4577503"/>
            <a:ext cx="6096000" cy="1523494"/>
          </a:xfrm>
          <a:prstGeom prst="rect">
            <a:avLst/>
          </a:prstGeom>
        </p:spPr>
        <p:txBody>
          <a:bodyPr>
            <a:spAutoFit/>
          </a:bodyPr>
          <a:lstStyle/>
          <a:p>
            <a:pPr algn="ctr"/>
            <a:r>
              <a:rPr lang="pt-BR" sz="2500" b="1" dirty="0">
                <a:solidFill>
                  <a:srgbClr val="060606"/>
                </a:solidFill>
              </a:rPr>
              <a:t>CUIDADOS PALIATIVOS: </a:t>
            </a:r>
          </a:p>
          <a:p>
            <a:pPr algn="ctr"/>
            <a:r>
              <a:rPr lang="pt-BR" sz="2500" b="1" dirty="0">
                <a:solidFill>
                  <a:srgbClr val="060606"/>
                </a:solidFill>
              </a:rPr>
              <a:t>tecer manto para cobrir as necessidades </a:t>
            </a:r>
            <a:endParaRPr lang="pt-BR" sz="2500" dirty="0">
              <a:solidFill>
                <a:srgbClr val="060606"/>
              </a:solidFill>
            </a:endParaRPr>
          </a:p>
          <a:p>
            <a:pPr algn="ctr"/>
            <a:r>
              <a:rPr lang="pt-BR" sz="2500" dirty="0">
                <a:solidFill>
                  <a:srgbClr val="060606"/>
                </a:solidFill>
              </a:rPr>
              <a:t>Física      Mente      Espiritual      Social</a:t>
            </a:r>
          </a:p>
          <a:p>
            <a:pPr algn="just"/>
            <a:endParaRPr lang="pt-BR" dirty="0">
              <a:solidFill>
                <a:srgbClr val="060606"/>
              </a:solidFill>
            </a:endParaRPr>
          </a:p>
        </p:txBody>
      </p:sp>
      <p:sp>
        <p:nvSpPr>
          <p:cNvPr id="6" name="Texto explicativo em seta para cima 5"/>
          <p:cNvSpPr/>
          <p:nvPr/>
        </p:nvSpPr>
        <p:spPr>
          <a:xfrm>
            <a:off x="8959805" y="4679685"/>
            <a:ext cx="2503357" cy="2064670"/>
          </a:xfrm>
          <a:prstGeom prst="upArrowCallout">
            <a:avLst>
              <a:gd name="adj1" fmla="val 14836"/>
              <a:gd name="adj2" fmla="val 18466"/>
              <a:gd name="adj3" fmla="val 18466"/>
              <a:gd name="adj4" fmla="val 6497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dirty="0" smtClean="0"/>
              <a:t>Enfermeira</a:t>
            </a:r>
          </a:p>
          <a:p>
            <a:pPr algn="ctr"/>
            <a:r>
              <a:rPr lang="pt-BR" sz="2500" dirty="0" smtClean="0"/>
              <a:t>Assistente Social </a:t>
            </a:r>
          </a:p>
          <a:p>
            <a:pPr algn="ctr"/>
            <a:r>
              <a:rPr lang="pt-BR" sz="2500" dirty="0" smtClean="0"/>
              <a:t>Médica</a:t>
            </a:r>
          </a:p>
        </p:txBody>
      </p:sp>
    </p:spTree>
    <p:extLst>
      <p:ext uri="{BB962C8B-B14F-4D97-AF65-F5344CB8AC3E}">
        <p14:creationId xmlns:p14="http://schemas.microsoft.com/office/powerpoint/2010/main" val="113233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50" y="0"/>
            <a:ext cx="10364451" cy="1596177"/>
          </a:xfrm>
        </p:spPr>
        <p:txBody>
          <a:bodyPr/>
          <a:lstStyle/>
          <a:p>
            <a:r>
              <a:rPr lang="pt-BR" dirty="0" err="1" smtClean="0"/>
              <a:t>Cicely</a:t>
            </a:r>
            <a:r>
              <a:rPr lang="pt-BR" dirty="0" smtClean="0"/>
              <a:t> </a:t>
            </a:r>
            <a:r>
              <a:rPr lang="pt-BR" dirty="0" err="1" smtClean="0"/>
              <a:t>saunders</a:t>
            </a:r>
            <a:endParaRPr lang="pt-BR" dirty="0"/>
          </a:p>
        </p:txBody>
      </p:sp>
      <p:sp>
        <p:nvSpPr>
          <p:cNvPr id="3" name="Espaço Reservado para Conteúdo 2"/>
          <p:cNvSpPr>
            <a:spLocks noGrp="1"/>
          </p:cNvSpPr>
          <p:nvPr>
            <p:ph sz="quarter" idx="13"/>
          </p:nvPr>
        </p:nvSpPr>
        <p:spPr>
          <a:xfrm>
            <a:off x="913150" y="1422710"/>
            <a:ext cx="10363826" cy="4078679"/>
          </a:xfrm>
        </p:spPr>
        <p:txBody>
          <a:bodyPr>
            <a:normAutofit/>
          </a:bodyPr>
          <a:lstStyle/>
          <a:p>
            <a:pPr algn="just"/>
            <a:r>
              <a:rPr lang="pt-BR" sz="2400" dirty="0" smtClean="0">
                <a:solidFill>
                  <a:srgbClr val="060606"/>
                </a:solidFill>
              </a:rPr>
              <a:t>1</a:t>
            </a:r>
            <a:r>
              <a:rPr lang="pt-BR" sz="2800" dirty="0" smtClean="0">
                <a:solidFill>
                  <a:srgbClr val="060606"/>
                </a:solidFill>
              </a:rPr>
              <a:t>ª </a:t>
            </a:r>
            <a:r>
              <a:rPr lang="pt-BR" sz="2800" dirty="0">
                <a:solidFill>
                  <a:srgbClr val="060606"/>
                </a:solidFill>
              </a:rPr>
              <a:t>profissional da medicina a se dedicar inteiramente ao cuidado de pessoas no fim da vida.</a:t>
            </a:r>
          </a:p>
          <a:p>
            <a:pPr algn="just"/>
            <a:endParaRPr lang="pt-BR" sz="200" dirty="0">
              <a:solidFill>
                <a:srgbClr val="060606"/>
              </a:solidFill>
            </a:endParaRPr>
          </a:p>
          <a:p>
            <a:pPr marL="0" indent="0" algn="ctr">
              <a:buNone/>
            </a:pPr>
            <a:r>
              <a:rPr lang="pt-BR" sz="3200" b="1" dirty="0">
                <a:solidFill>
                  <a:srgbClr val="060606"/>
                </a:solidFill>
              </a:rPr>
              <a:t>Conceito de dor total</a:t>
            </a:r>
          </a:p>
          <a:p>
            <a:pPr algn="just"/>
            <a:endParaRPr lang="pt-BR" sz="200" dirty="0">
              <a:solidFill>
                <a:srgbClr val="060606"/>
              </a:solidFill>
            </a:endParaRPr>
          </a:p>
          <a:p>
            <a:pPr algn="just"/>
            <a:r>
              <a:rPr lang="pt-BR" sz="2800" dirty="0">
                <a:solidFill>
                  <a:srgbClr val="060606"/>
                </a:solidFill>
              </a:rPr>
              <a:t>Teve atenção da mídia conseguindo disseminar o Conceito dos Cuidados Paliativos.</a:t>
            </a:r>
            <a:r>
              <a:rPr lang="pt-BR" sz="2400" dirty="0">
                <a:solidFill>
                  <a:srgbClr val="060606"/>
                </a:solidFill>
              </a:rPr>
              <a:t> </a:t>
            </a:r>
          </a:p>
          <a:p>
            <a:pPr marL="0" indent="0" algn="just">
              <a:buNone/>
            </a:pPr>
            <a:endParaRPr lang="pt-BR" sz="4000" dirty="0">
              <a:solidFill>
                <a:srgbClr val="060606"/>
              </a:solidFill>
            </a:endParaRPr>
          </a:p>
          <a:p>
            <a:pPr marL="0" indent="0" algn="just">
              <a:buNone/>
            </a:pPr>
            <a:endParaRPr lang="pt-BR" sz="3900" dirty="0">
              <a:solidFill>
                <a:srgbClr val="060606"/>
              </a:solidFill>
            </a:endParaRPr>
          </a:p>
        </p:txBody>
      </p:sp>
      <p:pic>
        <p:nvPicPr>
          <p:cNvPr id="7" name="Picture 2" descr="Resultado de imagem para cicely sau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9624"/>
            <a:ext cx="121920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927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50" y="0"/>
            <a:ext cx="10364451" cy="1596177"/>
          </a:xfrm>
        </p:spPr>
        <p:txBody>
          <a:bodyPr/>
          <a:lstStyle/>
          <a:p>
            <a:r>
              <a:rPr lang="pt-BR" dirty="0" smtClean="0"/>
              <a:t>Quem é cuidado?</a:t>
            </a:r>
            <a:endParaRPr lang="pt-BR" dirty="0"/>
          </a:p>
        </p:txBody>
      </p:sp>
      <p:pic>
        <p:nvPicPr>
          <p:cNvPr id="5" name="Imagem 4" descr="psicologia-hospitalar-14-728.jpg"/>
          <p:cNvPicPr>
            <a:picLocks noChangeAspect="1"/>
          </p:cNvPicPr>
          <p:nvPr/>
        </p:nvPicPr>
        <p:blipFill>
          <a:blip r:embed="rId2" cstate="print"/>
          <a:stretch>
            <a:fillRect/>
          </a:stretch>
        </p:blipFill>
        <p:spPr>
          <a:xfrm>
            <a:off x="3089295" y="1088636"/>
            <a:ext cx="6012160" cy="5769364"/>
          </a:xfrm>
          <a:prstGeom prst="rect">
            <a:avLst/>
          </a:prstGeom>
        </p:spPr>
      </p:pic>
      <p:sp>
        <p:nvSpPr>
          <p:cNvPr id="6" name="Retângulo 5"/>
          <p:cNvSpPr/>
          <p:nvPr/>
        </p:nvSpPr>
        <p:spPr>
          <a:xfrm>
            <a:off x="4750455" y="3773263"/>
            <a:ext cx="2689839" cy="400110"/>
          </a:xfrm>
          <a:prstGeom prst="rect">
            <a:avLst/>
          </a:prstGeom>
        </p:spPr>
        <p:txBody>
          <a:bodyPr wrap="none">
            <a:spAutoFit/>
          </a:bodyPr>
          <a:lstStyle/>
          <a:p>
            <a:pPr algn="ctr"/>
            <a:r>
              <a:rPr lang="pt-BR" sz="2000" b="1" dirty="0">
                <a:solidFill>
                  <a:srgbClr val="060606"/>
                </a:solidFill>
              </a:rPr>
              <a:t>Trinômio de assistência</a:t>
            </a:r>
          </a:p>
        </p:txBody>
      </p:sp>
    </p:spTree>
    <p:extLst>
      <p:ext uri="{BB962C8B-B14F-4D97-AF65-F5344CB8AC3E}">
        <p14:creationId xmlns:p14="http://schemas.microsoft.com/office/powerpoint/2010/main" val="2192993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Quem cuida?</a:t>
            </a:r>
            <a:endParaRPr lang="pt-BR" dirty="0"/>
          </a:p>
        </p:txBody>
      </p:sp>
      <p:sp>
        <p:nvSpPr>
          <p:cNvPr id="3" name="Espaço Reservado para Conteúdo 2"/>
          <p:cNvSpPr>
            <a:spLocks noGrp="1"/>
          </p:cNvSpPr>
          <p:nvPr>
            <p:ph sz="quarter" idx="13"/>
          </p:nvPr>
        </p:nvSpPr>
        <p:spPr>
          <a:xfrm>
            <a:off x="913775" y="2022318"/>
            <a:ext cx="10363826" cy="4078679"/>
          </a:xfrm>
        </p:spPr>
        <p:txBody>
          <a:bodyPr>
            <a:normAutofit fontScale="85000" lnSpcReduction="10000"/>
          </a:bodyPr>
          <a:lstStyle/>
          <a:p>
            <a:pPr marL="0" indent="0">
              <a:buNone/>
            </a:pPr>
            <a:r>
              <a:rPr lang="pt-BR" sz="2800" b="1" dirty="0" smtClean="0">
                <a:solidFill>
                  <a:srgbClr val="060606"/>
                </a:solidFill>
              </a:rPr>
              <a:t>Equipe </a:t>
            </a:r>
            <a:r>
              <a:rPr lang="pt-BR" sz="2800" b="1" dirty="0">
                <a:solidFill>
                  <a:srgbClr val="060606"/>
                </a:solidFill>
              </a:rPr>
              <a:t>INTERDISCIPLINAR:</a:t>
            </a:r>
          </a:p>
          <a:p>
            <a:pPr marL="0" indent="0" algn="ctr">
              <a:buNone/>
            </a:pPr>
            <a:r>
              <a:rPr lang="pt-BR" sz="2800" b="1" dirty="0">
                <a:solidFill>
                  <a:srgbClr val="060606"/>
                </a:solidFill>
              </a:rPr>
              <a:t>Médico, Enfermeiro, Fisioterapeuta, </a:t>
            </a:r>
          </a:p>
          <a:p>
            <a:pPr marL="0" indent="0" algn="ctr">
              <a:buNone/>
            </a:pPr>
            <a:r>
              <a:rPr lang="pt-BR" sz="2800" b="1" dirty="0">
                <a:solidFill>
                  <a:srgbClr val="060606"/>
                </a:solidFill>
              </a:rPr>
              <a:t>Terapeuta Ocupacional, Psicólogo, </a:t>
            </a:r>
          </a:p>
          <a:p>
            <a:pPr marL="0" indent="0" algn="ctr">
              <a:buNone/>
            </a:pPr>
            <a:r>
              <a:rPr lang="pt-BR" sz="2800" b="1" dirty="0">
                <a:solidFill>
                  <a:srgbClr val="060606"/>
                </a:solidFill>
              </a:rPr>
              <a:t>Nutricionista, Dentista, Fonoaudiólogo, </a:t>
            </a:r>
          </a:p>
          <a:p>
            <a:pPr marL="0" indent="0" algn="ctr">
              <a:buNone/>
            </a:pPr>
            <a:r>
              <a:rPr lang="pt-BR" sz="2800" b="1" dirty="0">
                <a:solidFill>
                  <a:srgbClr val="060606"/>
                </a:solidFill>
              </a:rPr>
              <a:t>Assistente Social e Capelão.</a:t>
            </a:r>
          </a:p>
          <a:p>
            <a:pPr marL="0" indent="0" algn="just">
              <a:buNone/>
            </a:pPr>
            <a:endParaRPr lang="pt-BR" sz="2800" b="1" dirty="0">
              <a:solidFill>
                <a:srgbClr val="060606"/>
              </a:solidFill>
              <a:effectLst>
                <a:outerShdw blurRad="38100" dist="38100" dir="2700000" algn="tl">
                  <a:srgbClr val="000000">
                    <a:alpha val="43137"/>
                  </a:srgbClr>
                </a:outerShdw>
              </a:effectLst>
              <a:cs typeface="Arabic Typesetting" pitchFamily="66" charset="-78"/>
            </a:endParaRPr>
          </a:p>
          <a:p>
            <a:pPr marL="0" indent="0" algn="just">
              <a:buNone/>
            </a:pPr>
            <a:r>
              <a:rPr lang="pt-BR" sz="2800" b="1" dirty="0">
                <a:solidFill>
                  <a:srgbClr val="060606"/>
                </a:solidFill>
                <a:effectLst>
                  <a:outerShdw blurRad="38100" dist="38100" dir="2700000" algn="tl">
                    <a:srgbClr val="000000">
                      <a:alpha val="43137"/>
                    </a:srgbClr>
                  </a:outerShdw>
                </a:effectLst>
                <a:cs typeface="Arabic Typesetting" pitchFamily="66" charset="-78"/>
              </a:rPr>
              <a:t>"O sofrimento humano só é intolerável quando ninguém cuida“</a:t>
            </a:r>
          </a:p>
          <a:p>
            <a:pPr marL="0" indent="0" algn="r">
              <a:buNone/>
            </a:pPr>
            <a:r>
              <a:rPr lang="pt-BR" sz="1600" dirty="0" err="1">
                <a:solidFill>
                  <a:srgbClr val="060606"/>
                </a:solidFill>
                <a:effectLst>
                  <a:outerShdw blurRad="38100" dist="38100" dir="2700000" algn="tl">
                    <a:srgbClr val="000000">
                      <a:alpha val="43137"/>
                    </a:srgbClr>
                  </a:outerShdw>
                </a:effectLst>
                <a:cs typeface="Arabic Typesetting" pitchFamily="66" charset="-78"/>
              </a:rPr>
              <a:t>Cicely</a:t>
            </a:r>
            <a:r>
              <a:rPr lang="pt-BR" sz="1600" dirty="0">
                <a:solidFill>
                  <a:srgbClr val="060606"/>
                </a:solidFill>
                <a:effectLst>
                  <a:outerShdw blurRad="38100" dist="38100" dir="2700000" algn="tl">
                    <a:srgbClr val="000000">
                      <a:alpha val="43137"/>
                    </a:srgbClr>
                  </a:outerShdw>
                </a:effectLst>
                <a:cs typeface="Arabic Typesetting" pitchFamily="66" charset="-78"/>
              </a:rPr>
              <a:t> </a:t>
            </a:r>
            <a:r>
              <a:rPr lang="pt-BR" sz="1600" dirty="0" err="1">
                <a:solidFill>
                  <a:srgbClr val="060606"/>
                </a:solidFill>
                <a:effectLst>
                  <a:outerShdw blurRad="38100" dist="38100" dir="2700000" algn="tl">
                    <a:srgbClr val="000000">
                      <a:alpha val="43137"/>
                    </a:srgbClr>
                  </a:outerShdw>
                </a:effectLst>
                <a:cs typeface="Arabic Typesetting" pitchFamily="66" charset="-78"/>
              </a:rPr>
              <a:t>Saunders</a:t>
            </a:r>
            <a:endParaRPr lang="pt-BR" sz="1600" dirty="0">
              <a:solidFill>
                <a:srgbClr val="060606"/>
              </a:solidFill>
              <a:effectLst>
                <a:outerShdw blurRad="38100" dist="38100" dir="2700000" algn="tl">
                  <a:srgbClr val="000000">
                    <a:alpha val="43137"/>
                  </a:srgbClr>
                </a:outerShdw>
              </a:effectLst>
              <a:cs typeface="Arabic Typesetting" pitchFamily="66" charset="-78"/>
            </a:endParaRPr>
          </a:p>
        </p:txBody>
      </p:sp>
    </p:spTree>
    <p:extLst>
      <p:ext uri="{BB962C8B-B14F-4D97-AF65-F5344CB8AC3E}">
        <p14:creationId xmlns:p14="http://schemas.microsoft.com/office/powerpoint/2010/main" val="1957114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Dor Pode Ser uma Ponta Sem um Iceberg? – Rd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eta para cima e para baixo 5"/>
          <p:cNvSpPr/>
          <p:nvPr/>
        </p:nvSpPr>
        <p:spPr bwMode="auto">
          <a:xfrm>
            <a:off x="5328048" y="2593182"/>
            <a:ext cx="450056" cy="3021806"/>
          </a:xfrm>
          <a:prstGeom prst="upDownArrow">
            <a:avLst/>
          </a:prstGeom>
          <a:solidFill>
            <a:schemeClr val="bg1"/>
          </a:solidFill>
          <a:ln w="57150" cap="flat" cmpd="sng" algn="ctr">
            <a:solidFill>
              <a:schemeClr val="tx2"/>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914400" fontAlgn="base">
              <a:spcBef>
                <a:spcPct val="0"/>
              </a:spcBef>
              <a:spcAft>
                <a:spcPct val="0"/>
              </a:spcAft>
            </a:pPr>
            <a:endParaRPr lang="pt-BR" sz="1350" b="1">
              <a:solidFill>
                <a:srgbClr val="FFFFFF"/>
              </a:solidFill>
            </a:endParaRPr>
          </a:p>
        </p:txBody>
      </p:sp>
      <p:sp>
        <p:nvSpPr>
          <p:cNvPr id="8" name="Seta para cima e para baixo 7"/>
          <p:cNvSpPr/>
          <p:nvPr/>
        </p:nvSpPr>
        <p:spPr bwMode="auto">
          <a:xfrm>
            <a:off x="5328048" y="1124745"/>
            <a:ext cx="450056" cy="832247"/>
          </a:xfrm>
          <a:prstGeom prst="upDownArrow">
            <a:avLst/>
          </a:prstGeom>
          <a:solidFill>
            <a:schemeClr val="bg1"/>
          </a:solidFill>
          <a:ln w="57150" cap="flat" cmpd="sng" algn="ctr">
            <a:solidFill>
              <a:schemeClr val="tx2"/>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914400" fontAlgn="base">
              <a:spcBef>
                <a:spcPct val="0"/>
              </a:spcBef>
              <a:spcAft>
                <a:spcPct val="0"/>
              </a:spcAft>
            </a:pPr>
            <a:endParaRPr lang="pt-BR" sz="1350" b="1">
              <a:solidFill>
                <a:srgbClr val="FFFFFF"/>
              </a:solidFill>
            </a:endParaRPr>
          </a:p>
        </p:txBody>
      </p:sp>
      <p:sp>
        <p:nvSpPr>
          <p:cNvPr id="10" name="Retângulo de cantos arredondados 9"/>
          <p:cNvSpPr/>
          <p:nvPr/>
        </p:nvSpPr>
        <p:spPr bwMode="auto">
          <a:xfrm>
            <a:off x="6085655" y="1351223"/>
            <a:ext cx="3692577" cy="428682"/>
          </a:xfrm>
          <a:prstGeom prst="roundRect">
            <a:avLst/>
          </a:prstGeom>
          <a:solidFill>
            <a:schemeClr val="bg1"/>
          </a:solidFill>
          <a:ln w="5715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defTabSz="914400" fontAlgn="base">
              <a:spcBef>
                <a:spcPct val="0"/>
              </a:spcBef>
              <a:spcAft>
                <a:spcPct val="0"/>
              </a:spcAft>
            </a:pPr>
            <a:r>
              <a:rPr lang="pt-BR" sz="2000" b="1" dirty="0">
                <a:solidFill>
                  <a:srgbClr val="FFFFFF"/>
                </a:solidFill>
              </a:rPr>
              <a:t>Cuidados de </a:t>
            </a:r>
            <a:r>
              <a:rPr lang="pt-BR" sz="2000" b="1" dirty="0" smtClean="0">
                <a:solidFill>
                  <a:srgbClr val="FFFFFF"/>
                </a:solidFill>
              </a:rPr>
              <a:t>Fim </a:t>
            </a:r>
            <a:r>
              <a:rPr lang="pt-BR" sz="2000" b="1" dirty="0">
                <a:solidFill>
                  <a:srgbClr val="FFFFFF"/>
                </a:solidFill>
              </a:rPr>
              <a:t>de Vida</a:t>
            </a:r>
          </a:p>
        </p:txBody>
      </p:sp>
      <p:sp>
        <p:nvSpPr>
          <p:cNvPr id="11" name="Retângulo de cantos arredondados 10"/>
          <p:cNvSpPr/>
          <p:nvPr/>
        </p:nvSpPr>
        <p:spPr bwMode="auto">
          <a:xfrm>
            <a:off x="6085655" y="3834467"/>
            <a:ext cx="3497705" cy="539236"/>
          </a:xfrm>
          <a:prstGeom prst="roundRect">
            <a:avLst/>
          </a:prstGeom>
          <a:solidFill>
            <a:schemeClr val="bg1"/>
          </a:solidFill>
          <a:ln w="5715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defTabSz="914400" fontAlgn="base">
              <a:spcBef>
                <a:spcPct val="0"/>
              </a:spcBef>
              <a:spcAft>
                <a:spcPct val="0"/>
              </a:spcAft>
            </a:pPr>
            <a:r>
              <a:rPr lang="pt-BR" sz="2500" b="1" dirty="0">
                <a:solidFill>
                  <a:srgbClr val="FFFFFF"/>
                </a:solidFill>
                <a:latin typeface="Tw Cen MT" panose="020B0602020104020603" pitchFamily="34" charset="0"/>
              </a:rPr>
              <a:t>CUIDADOS PALIATIVOS</a:t>
            </a:r>
          </a:p>
        </p:txBody>
      </p:sp>
      <p:sp>
        <p:nvSpPr>
          <p:cNvPr id="7" name="Espaço Reservado para Conteúdo 2"/>
          <p:cNvSpPr>
            <a:spLocks noGrp="1"/>
          </p:cNvSpPr>
          <p:nvPr>
            <p:ph idx="1"/>
          </p:nvPr>
        </p:nvSpPr>
        <p:spPr>
          <a:xfrm>
            <a:off x="4048912" y="292777"/>
            <a:ext cx="8143088" cy="765669"/>
          </a:xfrm>
          <a:ln>
            <a:noFill/>
          </a:ln>
        </p:spPr>
        <p:txBody>
          <a:bodyPr>
            <a:normAutofit/>
          </a:bodyPr>
          <a:lstStyle/>
          <a:p>
            <a:pPr marL="0" indent="0" algn="ctr">
              <a:buNone/>
            </a:pPr>
            <a:r>
              <a:rPr lang="pt-BR" sz="3600" b="1" dirty="0" smtClean="0">
                <a:solidFill>
                  <a:srgbClr val="2F5597"/>
                </a:solidFill>
                <a:effectLst/>
                <a:latin typeface="Tw Cen MT" panose="020B0602020104020603" pitchFamily="34" charset="0"/>
              </a:rPr>
              <a:t>QUANDO</a:t>
            </a:r>
            <a:r>
              <a:rPr lang="pt-BR" sz="3600" b="1" dirty="0">
                <a:solidFill>
                  <a:srgbClr val="2F5597"/>
                </a:solidFill>
                <a:effectLst/>
                <a:latin typeface="Tw Cen MT" panose="020B0602020104020603" pitchFamily="34" charset="0"/>
              </a:rPr>
              <a:t>?</a:t>
            </a:r>
            <a:endParaRPr lang="pt-BR" sz="3600" dirty="0">
              <a:solidFill>
                <a:srgbClr val="2F5597"/>
              </a:solidFill>
              <a:effectLst/>
              <a:latin typeface="Tw Cen MT" panose="020B0602020104020603" pitchFamily="34" charset="0"/>
            </a:endParaRPr>
          </a:p>
          <a:p>
            <a:pPr marL="0" indent="0" algn="ctr">
              <a:buNone/>
            </a:pPr>
            <a:endParaRPr lang="pt-BR" sz="2100" b="1" dirty="0">
              <a:solidFill>
                <a:schemeClr val="accent5">
                  <a:lumMod val="50000"/>
                </a:schemeClr>
              </a:solidFill>
              <a:effectLst/>
            </a:endParaRPr>
          </a:p>
          <a:p>
            <a:pPr marL="0" indent="0" algn="ctr">
              <a:buNone/>
            </a:pPr>
            <a:endParaRPr lang="pt-BR" b="1" dirty="0" smtClean="0">
              <a:solidFill>
                <a:schemeClr val="accent5">
                  <a:lumMod val="50000"/>
                </a:schemeClr>
              </a:solidFill>
              <a:effectLst/>
            </a:endParaRPr>
          </a:p>
          <a:p>
            <a:pPr algn="ctr">
              <a:spcBef>
                <a:spcPts val="0"/>
              </a:spcBef>
              <a:buNone/>
            </a:pPr>
            <a:endParaRPr lang="pt-BR" b="1" dirty="0">
              <a:solidFill>
                <a:srgbClr val="215968"/>
              </a:solidFill>
              <a:effectLst/>
            </a:endParaRPr>
          </a:p>
          <a:p>
            <a:pPr marL="0" indent="0" algn="ctr">
              <a:buNone/>
            </a:pPr>
            <a:endParaRPr lang="pt-BR" b="1" dirty="0" smtClean="0">
              <a:solidFill>
                <a:srgbClr val="215968"/>
              </a:solidFill>
              <a:effectLst/>
              <a:cs typeface="Arabic Typesetting" pitchFamily="66" charset="-78"/>
            </a:endParaRPr>
          </a:p>
        </p:txBody>
      </p:sp>
    </p:spTree>
    <p:extLst>
      <p:ext uri="{BB962C8B-B14F-4D97-AF65-F5344CB8AC3E}">
        <p14:creationId xmlns:p14="http://schemas.microsoft.com/office/powerpoint/2010/main" val="1647102746"/>
      </p:ext>
    </p:extLst>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Gotícu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10.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rilha de Vapor">
  <a:themeElements>
    <a:clrScheme name="Trilha de Vapor">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ilha de Vap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14.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5">
      <a:dk1>
        <a:srgbClr val="FEFDFF"/>
      </a:dk1>
      <a:lt1>
        <a:srgbClr val="FEFDFF"/>
      </a:lt1>
      <a:dk2>
        <a:srgbClr val="FEFDFF"/>
      </a:dk2>
      <a:lt2>
        <a:srgbClr val="54479C"/>
      </a:lt2>
      <a:accent1>
        <a:srgbClr val="F36F51"/>
      </a:accent1>
      <a:accent2>
        <a:srgbClr val="EE567B"/>
      </a:accent2>
      <a:accent3>
        <a:srgbClr val="FFC902"/>
      </a:accent3>
      <a:accent4>
        <a:srgbClr val="69BF7A"/>
      </a:accent4>
      <a:accent5>
        <a:srgbClr val="34B6B7"/>
      </a:accent5>
      <a:accent6>
        <a:srgbClr val="6D6D6D"/>
      </a:accent6>
      <a:hlink>
        <a:srgbClr val="6D6D6D"/>
      </a:hlink>
      <a:folHlink>
        <a:srgbClr val="6D6D6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5">
      <a:dk1>
        <a:srgbClr val="FEFDFF"/>
      </a:dk1>
      <a:lt1>
        <a:srgbClr val="FEFDFF"/>
      </a:lt1>
      <a:dk2>
        <a:srgbClr val="FEFDFF"/>
      </a:dk2>
      <a:lt2>
        <a:srgbClr val="54479C"/>
      </a:lt2>
      <a:accent1>
        <a:srgbClr val="F36F51"/>
      </a:accent1>
      <a:accent2>
        <a:srgbClr val="EE567B"/>
      </a:accent2>
      <a:accent3>
        <a:srgbClr val="FFC902"/>
      </a:accent3>
      <a:accent4>
        <a:srgbClr val="69BF7A"/>
      </a:accent4>
      <a:accent5>
        <a:srgbClr val="34B6B7"/>
      </a:accent5>
      <a:accent6>
        <a:srgbClr val="6D6D6D"/>
      </a:accent6>
      <a:hlink>
        <a:srgbClr val="6D6D6D"/>
      </a:hlink>
      <a:folHlink>
        <a:srgbClr val="6D6D6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5">
      <a:dk1>
        <a:srgbClr val="FEFDFF"/>
      </a:dk1>
      <a:lt1>
        <a:srgbClr val="FEFDFF"/>
      </a:lt1>
      <a:dk2>
        <a:srgbClr val="FEFDFF"/>
      </a:dk2>
      <a:lt2>
        <a:srgbClr val="54479C"/>
      </a:lt2>
      <a:accent1>
        <a:srgbClr val="F36F51"/>
      </a:accent1>
      <a:accent2>
        <a:srgbClr val="EE567B"/>
      </a:accent2>
      <a:accent3>
        <a:srgbClr val="FFC902"/>
      </a:accent3>
      <a:accent4>
        <a:srgbClr val="69BF7A"/>
      </a:accent4>
      <a:accent5>
        <a:srgbClr val="34B6B7"/>
      </a:accent5>
      <a:accent6>
        <a:srgbClr val="6D6D6D"/>
      </a:accent6>
      <a:hlink>
        <a:srgbClr val="6D6D6D"/>
      </a:hlink>
      <a:folHlink>
        <a:srgbClr val="6D6D6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1800" b="1"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TM04033925[[fn=Gotícula]]</Template>
  <TotalTime>1384</TotalTime>
  <Words>1489</Words>
  <Application>Microsoft Office PowerPoint</Application>
  <PresentationFormat>Widescreen</PresentationFormat>
  <Paragraphs>276</Paragraphs>
  <Slides>37</Slides>
  <Notes>1</Notes>
  <HiddenSlides>0</HiddenSlides>
  <MMClips>0</MMClips>
  <ScaleCrop>false</ScaleCrop>
  <HeadingPairs>
    <vt:vector size="6" baseType="variant">
      <vt:variant>
        <vt:lpstr>Fontes usadas</vt:lpstr>
      </vt:variant>
      <vt:variant>
        <vt:i4>21</vt:i4>
      </vt:variant>
      <vt:variant>
        <vt:lpstr>Tema</vt:lpstr>
      </vt:variant>
      <vt:variant>
        <vt:i4>14</vt:i4>
      </vt:variant>
      <vt:variant>
        <vt:lpstr>Títulos de slides</vt:lpstr>
      </vt:variant>
      <vt:variant>
        <vt:i4>37</vt:i4>
      </vt:variant>
    </vt:vector>
  </HeadingPairs>
  <TitlesOfParts>
    <vt:vector size="72" baseType="lpstr">
      <vt:lpstr>Arial Unicode MS</vt:lpstr>
      <vt:lpstr>MingLiU</vt:lpstr>
      <vt:lpstr>Adobe Caslon Pro</vt:lpstr>
      <vt:lpstr>Arabic Typesetting</vt:lpstr>
      <vt:lpstr>Arial</vt:lpstr>
      <vt:lpstr>ArialMT</vt:lpstr>
      <vt:lpstr>Calibri</vt:lpstr>
      <vt:lpstr>Calibri Light</vt:lpstr>
      <vt:lpstr>Century Gothic</vt:lpstr>
      <vt:lpstr>Chevin Pro Light</vt:lpstr>
      <vt:lpstr>Franklin Gothic Demi Cond</vt:lpstr>
      <vt:lpstr>Helvetica Neue Light</vt:lpstr>
      <vt:lpstr>Hobo Std</vt:lpstr>
      <vt:lpstr>Lato Light</vt:lpstr>
      <vt:lpstr>Open Sans</vt:lpstr>
      <vt:lpstr>Open Sans Light</vt:lpstr>
      <vt:lpstr>Tahoma</vt:lpstr>
      <vt:lpstr>Tw Cen MT</vt:lpstr>
      <vt:lpstr>Verdana</vt:lpstr>
      <vt:lpstr>Vijaya</vt:lpstr>
      <vt:lpstr>Wingdings</vt:lpstr>
      <vt:lpstr>Gotícula</vt:lpstr>
      <vt:lpstr>Custom Design</vt:lpstr>
      <vt:lpstr>1_Custom Design</vt:lpstr>
      <vt:lpstr>2_Custom Design</vt:lpstr>
      <vt:lpstr>Oceano</vt:lpstr>
      <vt:lpstr>8_Tema do Office</vt:lpstr>
      <vt:lpstr>3_Oceano</vt:lpstr>
      <vt:lpstr>1_Tema do Office</vt:lpstr>
      <vt:lpstr>6_Tema do Office</vt:lpstr>
      <vt:lpstr>Tema do Office</vt:lpstr>
      <vt:lpstr>3_Tema do Office</vt:lpstr>
      <vt:lpstr>4_Tema do Office</vt:lpstr>
      <vt:lpstr>Trilha de Vapor</vt:lpstr>
      <vt:lpstr>2_Tema do Office</vt:lpstr>
      <vt:lpstr>Atendimentos de pacientes em cuidados paliativos</vt:lpstr>
      <vt:lpstr>Cuidados paliativos</vt:lpstr>
      <vt:lpstr>Apresentação do PowerPoint</vt:lpstr>
      <vt:lpstr>Apresentação do PowerPoint</vt:lpstr>
      <vt:lpstr>histórico</vt:lpstr>
      <vt:lpstr>Cicely saunders</vt:lpstr>
      <vt:lpstr>Quem é cuidado?</vt:lpstr>
      <vt:lpstr>Quem cuida?</vt:lpstr>
      <vt:lpstr>Apresentação do PowerPoint</vt:lpstr>
      <vt:lpstr>Apresentação do PowerPoint</vt:lpstr>
      <vt:lpstr>Apresentação do PowerPoint</vt:lpstr>
      <vt:lpstr>Apresentação do PowerPoint</vt:lpstr>
      <vt:lpstr>foco</vt:lpstr>
      <vt:lpstr>Apresentação do PowerPoint</vt:lpstr>
      <vt:lpstr>  Plano Terapêutico</vt:lpstr>
      <vt:lpstr>AVALIAÇÃO</vt:lpstr>
      <vt:lpstr>Apresentação do PowerPoint</vt:lpstr>
      <vt:lpstr>Apresentação do PowerPoint</vt:lpstr>
      <vt:lpstr>Apresentação do PowerPoint</vt:lpstr>
      <vt:lpstr>Apresentação do PowerPoint</vt:lpstr>
      <vt:lpstr>Apresentação do PowerPoint</vt:lpstr>
      <vt:lpstr>Cuidados  Paliativos</vt:lpstr>
      <vt:lpstr>Apresentação do PowerPoint</vt:lpstr>
      <vt:lpstr>Apresentação do PowerPoint</vt:lpstr>
      <vt:lpstr>Impacto        RUPTURA DO MUNDO PRESUMIDO</vt:lpstr>
      <vt:lpstr>Cuidados aos Familiares   </vt:lpstr>
      <vt:lpstr>Necessidades Psicológicas</vt:lpstr>
      <vt:lpstr> Adoecer &amp; VIVER</vt:lpstr>
      <vt:lpstr>TERMINALIDADE DIVERSOS ASPECTOS NORTEARÃO A INTERVENÇÃO:</vt:lpstr>
      <vt:lpstr>TERMINALIDADE Intervenções com Pacientes</vt:lpstr>
      <vt:lpstr>TERMINALIDADE Intervenções com FAMILIARES</vt:lpstr>
      <vt:lpstr>FASE FINAL DE VIDA</vt:lpstr>
      <vt:lpstr>Processo ativo de morte</vt:lpstr>
      <vt:lpstr>Apresentação do PowerPoint</vt:lpstr>
      <vt:lpstr>Pós- óbito</vt:lpstr>
      <vt:lpstr>Referências Bibliográficas </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ATENDIMENTO ONLINE PARA PACIENTES COM DIAGNÓSTICO ONCOLOGICO</dc:title>
  <dc:creator>Vanessa Besenski Karam</dc:creator>
  <cp:lastModifiedBy>Vanessa Besenski Karam</cp:lastModifiedBy>
  <cp:revision>31</cp:revision>
  <dcterms:created xsi:type="dcterms:W3CDTF">2021-12-10T22:58:17Z</dcterms:created>
  <dcterms:modified xsi:type="dcterms:W3CDTF">2022-01-07T00:34:58Z</dcterms:modified>
</cp:coreProperties>
</file>