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9"/>
  </p:notesMasterIdLst>
  <p:sldIdLst>
    <p:sldId id="256" r:id="rId2"/>
    <p:sldId id="1365" r:id="rId3"/>
    <p:sldId id="375" r:id="rId4"/>
    <p:sldId id="1361" r:id="rId5"/>
    <p:sldId id="257" r:id="rId6"/>
    <p:sldId id="258" r:id="rId7"/>
    <p:sldId id="1341" r:id="rId8"/>
    <p:sldId id="393" r:id="rId9"/>
    <p:sldId id="1342" r:id="rId10"/>
    <p:sldId id="1368" r:id="rId11"/>
    <p:sldId id="425" r:id="rId12"/>
    <p:sldId id="1369" r:id="rId13"/>
    <p:sldId id="1370" r:id="rId14"/>
    <p:sldId id="1371" r:id="rId15"/>
    <p:sldId id="1372" r:id="rId16"/>
    <p:sldId id="1344" r:id="rId17"/>
    <p:sldId id="1373" r:id="rId18"/>
    <p:sldId id="282" r:id="rId19"/>
    <p:sldId id="1353" r:id="rId20"/>
    <p:sldId id="1388" r:id="rId21"/>
    <p:sldId id="1346" r:id="rId22"/>
    <p:sldId id="1389" r:id="rId23"/>
    <p:sldId id="267" r:id="rId24"/>
    <p:sldId id="275" r:id="rId25"/>
    <p:sldId id="274" r:id="rId26"/>
    <p:sldId id="1345" r:id="rId27"/>
    <p:sldId id="1384" r:id="rId28"/>
    <p:sldId id="1347" r:id="rId29"/>
    <p:sldId id="1348" r:id="rId30"/>
    <p:sldId id="288" r:id="rId31"/>
    <p:sldId id="1336" r:id="rId32"/>
    <p:sldId id="1385" r:id="rId33"/>
    <p:sldId id="1383" r:id="rId34"/>
    <p:sldId id="1363" r:id="rId35"/>
    <p:sldId id="311" r:id="rId36"/>
    <p:sldId id="320" r:id="rId37"/>
    <p:sldId id="135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818"/>
  </p:normalViewPr>
  <p:slideViewPr>
    <p:cSldViewPr snapToGrid="0" snapToObjects="1">
      <p:cViewPr varScale="1">
        <p:scale>
          <a:sx n="88" d="100"/>
          <a:sy n="88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EFC52-CCAF-9945-B8A4-37E7DA0FB50C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E41F12-D7D9-8843-AE7D-021571497DEF}">
      <dgm:prSet/>
      <dgm:spPr/>
      <dgm:t>
        <a:bodyPr/>
        <a:lstStyle/>
        <a:p>
          <a:pPr rtl="0"/>
          <a:r>
            <a:rPr lang="pt-BR" dirty="0" err="1"/>
            <a:t>w</a:t>
          </a:r>
          <a:r>
            <a:rPr lang="pt-BR" b="1" dirty="0" err="1">
              <a:solidFill>
                <a:srgbClr val="FF0000"/>
              </a:solidFill>
            </a:rPr>
            <a:t>H</a:t>
          </a:r>
          <a:r>
            <a:rPr lang="pt-BR" dirty="0" err="1"/>
            <a:t>o</a:t>
          </a:r>
          <a:endParaRPr lang="pt-BR" dirty="0"/>
        </a:p>
      </dgm:t>
    </dgm:pt>
    <dgm:pt modelId="{25C83526-1305-D448-8E0F-D32D6C1969AF}" type="parTrans" cxnId="{7B90435F-66E4-F547-BE84-738F1BE4AE8B}">
      <dgm:prSet/>
      <dgm:spPr/>
      <dgm:t>
        <a:bodyPr/>
        <a:lstStyle/>
        <a:p>
          <a:endParaRPr lang="pt-BR"/>
        </a:p>
      </dgm:t>
    </dgm:pt>
    <dgm:pt modelId="{2FD26949-1054-EC4F-88EC-CBDF2A21F478}" type="sibTrans" cxnId="{7B90435F-66E4-F547-BE84-738F1BE4AE8B}">
      <dgm:prSet/>
      <dgm:spPr/>
      <dgm:t>
        <a:bodyPr/>
        <a:lstStyle/>
        <a:p>
          <a:endParaRPr lang="pt-BR"/>
        </a:p>
      </dgm:t>
    </dgm:pt>
    <dgm:pt modelId="{AE193D65-FDA5-4E49-BA76-C15513AF6CD3}">
      <dgm:prSet/>
      <dgm:spPr/>
      <dgm:t>
        <a:bodyPr/>
        <a:lstStyle/>
        <a:p>
          <a:pPr rtl="0"/>
          <a:r>
            <a:rPr lang="pt-BR" b="1" dirty="0" err="1">
              <a:solidFill>
                <a:srgbClr val="FF0000"/>
              </a:solidFill>
            </a:rPr>
            <a:t>H</a:t>
          </a:r>
          <a:r>
            <a:rPr lang="pt-BR" b="0" dirty="0" err="1">
              <a:solidFill>
                <a:schemeClr val="bg1"/>
              </a:solidFill>
            </a:rPr>
            <a:t>ow</a:t>
          </a:r>
          <a:endParaRPr lang="pt-BR" b="0" dirty="0">
            <a:solidFill>
              <a:schemeClr val="bg1"/>
            </a:solidFill>
          </a:endParaRPr>
        </a:p>
      </dgm:t>
    </dgm:pt>
    <dgm:pt modelId="{E2A3CBCE-710E-7445-A3FD-360D89474DF4}" type="parTrans" cxnId="{2C3A74FA-4293-E644-A421-F5C8C445468B}">
      <dgm:prSet/>
      <dgm:spPr/>
      <dgm:t>
        <a:bodyPr/>
        <a:lstStyle/>
        <a:p>
          <a:endParaRPr lang="pt-BR"/>
        </a:p>
      </dgm:t>
    </dgm:pt>
    <dgm:pt modelId="{F35823A1-3443-3848-98BC-393B769C3A71}" type="sibTrans" cxnId="{2C3A74FA-4293-E644-A421-F5C8C445468B}">
      <dgm:prSet/>
      <dgm:spPr/>
      <dgm:t>
        <a:bodyPr/>
        <a:lstStyle/>
        <a:p>
          <a:endParaRPr lang="pt-BR"/>
        </a:p>
      </dgm:t>
    </dgm:pt>
    <dgm:pt modelId="{63CFFE0F-4898-EB4A-8D51-C25DBB3D5393}">
      <dgm:prSet/>
      <dgm:spPr/>
      <dgm:t>
        <a:bodyPr/>
        <a:lstStyle/>
        <a:p>
          <a:pPr rtl="0"/>
          <a:r>
            <a:rPr lang="pt-BR" b="1" dirty="0" err="1">
              <a:solidFill>
                <a:srgbClr val="FF0000"/>
              </a:solidFill>
            </a:rPr>
            <a:t>H</a:t>
          </a:r>
          <a:r>
            <a:rPr lang="pt-BR" dirty="0" err="1"/>
            <a:t>istory</a:t>
          </a:r>
          <a:endParaRPr lang="pt-BR" dirty="0"/>
        </a:p>
      </dgm:t>
    </dgm:pt>
    <dgm:pt modelId="{AAEC1D0B-3FC0-4040-B628-3812B8560A60}" type="parTrans" cxnId="{E95C5AE1-81F0-7F48-80C3-0178443EC629}">
      <dgm:prSet/>
      <dgm:spPr/>
      <dgm:t>
        <a:bodyPr/>
        <a:lstStyle/>
        <a:p>
          <a:endParaRPr lang="pt-BR"/>
        </a:p>
      </dgm:t>
    </dgm:pt>
    <dgm:pt modelId="{402F0EE4-EC95-2C4E-BC16-14544AAD4BCE}" type="sibTrans" cxnId="{E95C5AE1-81F0-7F48-80C3-0178443EC629}">
      <dgm:prSet/>
      <dgm:spPr/>
      <dgm:t>
        <a:bodyPr/>
        <a:lstStyle/>
        <a:p>
          <a:endParaRPr lang="pt-BR"/>
        </a:p>
      </dgm:t>
    </dgm:pt>
    <dgm:pt modelId="{0ED4F776-1C59-C34C-80F9-7EA3A3D7ECE0}">
      <dgm:prSet/>
      <dgm:spPr/>
      <dgm:t>
        <a:bodyPr/>
        <a:lstStyle/>
        <a:p>
          <a:pPr rtl="0"/>
          <a:r>
            <a:rPr lang="pt-BR" b="1" dirty="0">
              <a:solidFill>
                <a:srgbClr val="FF0000"/>
              </a:solidFill>
            </a:rPr>
            <a:t>H</a:t>
          </a:r>
          <a:r>
            <a:rPr lang="pt-BR" dirty="0"/>
            <a:t>elp</a:t>
          </a:r>
        </a:p>
      </dgm:t>
    </dgm:pt>
    <dgm:pt modelId="{CCF2ADFA-07FE-C041-B062-D02AD79DEA85}" type="parTrans" cxnId="{67F12563-1AEA-3041-B1A2-B1C47018C1EA}">
      <dgm:prSet/>
      <dgm:spPr/>
      <dgm:t>
        <a:bodyPr/>
        <a:lstStyle/>
        <a:p>
          <a:endParaRPr lang="pt-BR"/>
        </a:p>
      </dgm:t>
    </dgm:pt>
    <dgm:pt modelId="{35B1AED8-1AC3-8C45-8B8A-B32AC7A2F22B}" type="sibTrans" cxnId="{67F12563-1AEA-3041-B1A2-B1C47018C1EA}">
      <dgm:prSet/>
      <dgm:spPr/>
      <dgm:t>
        <a:bodyPr/>
        <a:lstStyle/>
        <a:p>
          <a:endParaRPr lang="pt-BR"/>
        </a:p>
      </dgm:t>
    </dgm:pt>
    <dgm:pt modelId="{5F5FC549-F5CB-6647-8F39-CCEC8197CD81}" type="pres">
      <dgm:prSet presAssocID="{D27EFC52-CCAF-9945-B8A4-37E7DA0FB50C}" presName="matrix" presStyleCnt="0">
        <dgm:presLayoutVars>
          <dgm:chMax val="1"/>
          <dgm:dir/>
          <dgm:resizeHandles val="exact"/>
        </dgm:presLayoutVars>
      </dgm:prSet>
      <dgm:spPr/>
    </dgm:pt>
    <dgm:pt modelId="{26C75ABB-90A9-094D-9160-C34548D81997}" type="pres">
      <dgm:prSet presAssocID="{D27EFC52-CCAF-9945-B8A4-37E7DA0FB50C}" presName="diamond" presStyleLbl="bgShp" presStyleIdx="0" presStyleCnt="1" custLinFactNeighborX="-1084" custLinFactNeighborY="-271"/>
      <dgm:spPr/>
    </dgm:pt>
    <dgm:pt modelId="{C9363097-3448-3A44-83C6-83B2CEAFEB51}" type="pres">
      <dgm:prSet presAssocID="{D27EFC52-CCAF-9945-B8A4-37E7DA0FB50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86F65D-0DB0-D74B-8325-495981917B9C}" type="pres">
      <dgm:prSet presAssocID="{D27EFC52-CCAF-9945-B8A4-37E7DA0FB50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391501-29F3-7845-B406-B41FF4D4EB75}" type="pres">
      <dgm:prSet presAssocID="{D27EFC52-CCAF-9945-B8A4-37E7DA0FB50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267FA4-F315-7A40-9C42-B1B60C0FE2F1}" type="pres">
      <dgm:prSet presAssocID="{D27EFC52-CCAF-9945-B8A4-37E7DA0FB50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91E31A-E8F6-0845-AD8B-1443B4FEDB5C}" type="presOf" srcId="{35E41F12-D7D9-8843-AE7D-021571497DEF}" destId="{C9363097-3448-3A44-83C6-83B2CEAFEB51}" srcOrd="0" destOrd="0" presId="urn:microsoft.com/office/officeart/2005/8/layout/matrix3"/>
    <dgm:cxn modelId="{7B90435F-66E4-F547-BE84-738F1BE4AE8B}" srcId="{D27EFC52-CCAF-9945-B8A4-37E7DA0FB50C}" destId="{35E41F12-D7D9-8843-AE7D-021571497DEF}" srcOrd="0" destOrd="0" parTransId="{25C83526-1305-D448-8E0F-D32D6C1969AF}" sibTransId="{2FD26949-1054-EC4F-88EC-CBDF2A21F478}"/>
    <dgm:cxn modelId="{D4E6A262-0230-5C48-9085-A42AB4B95C4B}" type="presOf" srcId="{D27EFC52-CCAF-9945-B8A4-37E7DA0FB50C}" destId="{5F5FC549-F5CB-6647-8F39-CCEC8197CD81}" srcOrd="0" destOrd="0" presId="urn:microsoft.com/office/officeart/2005/8/layout/matrix3"/>
    <dgm:cxn modelId="{4C171F63-89FD-D849-AF01-65BC60B9F1C0}" type="presOf" srcId="{63CFFE0F-4898-EB4A-8D51-C25DBB3D5393}" destId="{EC391501-29F3-7845-B406-B41FF4D4EB75}" srcOrd="0" destOrd="0" presId="urn:microsoft.com/office/officeart/2005/8/layout/matrix3"/>
    <dgm:cxn modelId="{67F12563-1AEA-3041-B1A2-B1C47018C1EA}" srcId="{D27EFC52-CCAF-9945-B8A4-37E7DA0FB50C}" destId="{0ED4F776-1C59-C34C-80F9-7EA3A3D7ECE0}" srcOrd="3" destOrd="0" parTransId="{CCF2ADFA-07FE-C041-B062-D02AD79DEA85}" sibTransId="{35B1AED8-1AC3-8C45-8B8A-B32AC7A2F22B}"/>
    <dgm:cxn modelId="{E95C5AE1-81F0-7F48-80C3-0178443EC629}" srcId="{D27EFC52-CCAF-9945-B8A4-37E7DA0FB50C}" destId="{63CFFE0F-4898-EB4A-8D51-C25DBB3D5393}" srcOrd="2" destOrd="0" parTransId="{AAEC1D0B-3FC0-4040-B628-3812B8560A60}" sibTransId="{402F0EE4-EC95-2C4E-BC16-14544AAD4BCE}"/>
    <dgm:cxn modelId="{38DE86E8-E2DE-E34C-8831-6F6F66AEBEED}" type="presOf" srcId="{AE193D65-FDA5-4E49-BA76-C15513AF6CD3}" destId="{E586F65D-0DB0-D74B-8325-495981917B9C}" srcOrd="0" destOrd="0" presId="urn:microsoft.com/office/officeart/2005/8/layout/matrix3"/>
    <dgm:cxn modelId="{9EA764EA-F195-B244-821B-DBF5E8D340E7}" type="presOf" srcId="{0ED4F776-1C59-C34C-80F9-7EA3A3D7ECE0}" destId="{24267FA4-F315-7A40-9C42-B1B60C0FE2F1}" srcOrd="0" destOrd="0" presId="urn:microsoft.com/office/officeart/2005/8/layout/matrix3"/>
    <dgm:cxn modelId="{2C3A74FA-4293-E644-A421-F5C8C445468B}" srcId="{D27EFC52-CCAF-9945-B8A4-37E7DA0FB50C}" destId="{AE193D65-FDA5-4E49-BA76-C15513AF6CD3}" srcOrd="1" destOrd="0" parTransId="{E2A3CBCE-710E-7445-A3FD-360D89474DF4}" sibTransId="{F35823A1-3443-3848-98BC-393B769C3A71}"/>
    <dgm:cxn modelId="{6EA4C041-ED25-BA46-B07F-2662FF55CD21}" type="presParOf" srcId="{5F5FC549-F5CB-6647-8F39-CCEC8197CD81}" destId="{26C75ABB-90A9-094D-9160-C34548D81997}" srcOrd="0" destOrd="0" presId="urn:microsoft.com/office/officeart/2005/8/layout/matrix3"/>
    <dgm:cxn modelId="{CD751275-3CC9-C247-B989-707136A69E63}" type="presParOf" srcId="{5F5FC549-F5CB-6647-8F39-CCEC8197CD81}" destId="{C9363097-3448-3A44-83C6-83B2CEAFEB51}" srcOrd="1" destOrd="0" presId="urn:microsoft.com/office/officeart/2005/8/layout/matrix3"/>
    <dgm:cxn modelId="{F1C5AA53-8247-A64F-AE14-2D2E5A642258}" type="presParOf" srcId="{5F5FC549-F5CB-6647-8F39-CCEC8197CD81}" destId="{E586F65D-0DB0-D74B-8325-495981917B9C}" srcOrd="2" destOrd="0" presId="urn:microsoft.com/office/officeart/2005/8/layout/matrix3"/>
    <dgm:cxn modelId="{DEE93B80-764F-E54E-BD96-BB54783C6CBF}" type="presParOf" srcId="{5F5FC549-F5CB-6647-8F39-CCEC8197CD81}" destId="{EC391501-29F3-7845-B406-B41FF4D4EB75}" srcOrd="3" destOrd="0" presId="urn:microsoft.com/office/officeart/2005/8/layout/matrix3"/>
    <dgm:cxn modelId="{89259A99-CA2B-6C46-8AE4-D4F97B6DD253}" type="presParOf" srcId="{5F5FC549-F5CB-6647-8F39-CCEC8197CD81}" destId="{24267FA4-F315-7A40-9C42-B1B60C0FE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75ABB-90A9-094D-9160-C34548D81997}">
      <dsp:nvSpPr>
        <dsp:cNvPr id="0" name=""/>
        <dsp:cNvSpPr/>
      </dsp:nvSpPr>
      <dsp:spPr>
        <a:xfrm>
          <a:off x="827809" y="0"/>
          <a:ext cx="5112327" cy="511232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363097-3448-3A44-83C6-83B2CEAFEB51}">
      <dsp:nvSpPr>
        <dsp:cNvPr id="0" name=""/>
        <dsp:cNvSpPr/>
      </dsp:nvSpPr>
      <dsp:spPr>
        <a:xfrm>
          <a:off x="1368898" y="485671"/>
          <a:ext cx="1993807" cy="1993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w</a:t>
          </a:r>
          <a:r>
            <a:rPr lang="pt-BR" sz="4000" b="1" kern="1200" dirty="0" err="1">
              <a:solidFill>
                <a:srgbClr val="FF0000"/>
              </a:solidFill>
            </a:rPr>
            <a:t>H</a:t>
          </a:r>
          <a:r>
            <a:rPr lang="pt-BR" sz="4000" kern="1200" dirty="0" err="1"/>
            <a:t>o</a:t>
          </a:r>
          <a:endParaRPr lang="pt-BR" sz="4000" kern="1200" dirty="0"/>
        </a:p>
      </dsp:txBody>
      <dsp:txXfrm>
        <a:off x="1466228" y="583001"/>
        <a:ext cx="1799147" cy="1799147"/>
      </dsp:txXfrm>
    </dsp:sp>
    <dsp:sp modelId="{E586F65D-0DB0-D74B-8325-495981917B9C}">
      <dsp:nvSpPr>
        <dsp:cNvPr id="0" name=""/>
        <dsp:cNvSpPr/>
      </dsp:nvSpPr>
      <dsp:spPr>
        <a:xfrm>
          <a:off x="3516075" y="485671"/>
          <a:ext cx="1993807" cy="1993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solidFill>
                <a:srgbClr val="FF0000"/>
              </a:solidFill>
            </a:rPr>
            <a:t>H</a:t>
          </a:r>
          <a:r>
            <a:rPr lang="pt-BR" sz="4000" b="0" kern="1200" dirty="0" err="1">
              <a:solidFill>
                <a:schemeClr val="bg1"/>
              </a:solidFill>
            </a:rPr>
            <a:t>ow</a:t>
          </a:r>
          <a:endParaRPr lang="pt-BR" sz="4000" b="0" kern="1200" dirty="0">
            <a:solidFill>
              <a:schemeClr val="bg1"/>
            </a:solidFill>
          </a:endParaRPr>
        </a:p>
      </dsp:txBody>
      <dsp:txXfrm>
        <a:off x="3613405" y="583001"/>
        <a:ext cx="1799147" cy="1799147"/>
      </dsp:txXfrm>
    </dsp:sp>
    <dsp:sp modelId="{EC391501-29F3-7845-B406-B41FF4D4EB75}">
      <dsp:nvSpPr>
        <dsp:cNvPr id="0" name=""/>
        <dsp:cNvSpPr/>
      </dsp:nvSpPr>
      <dsp:spPr>
        <a:xfrm>
          <a:off x="1368898" y="2632848"/>
          <a:ext cx="1993807" cy="1993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solidFill>
                <a:srgbClr val="FF0000"/>
              </a:solidFill>
            </a:rPr>
            <a:t>H</a:t>
          </a:r>
          <a:r>
            <a:rPr lang="pt-BR" sz="4000" kern="1200" dirty="0" err="1"/>
            <a:t>istory</a:t>
          </a:r>
          <a:endParaRPr lang="pt-BR" sz="4000" kern="1200" dirty="0"/>
        </a:p>
      </dsp:txBody>
      <dsp:txXfrm>
        <a:off x="1466228" y="2730178"/>
        <a:ext cx="1799147" cy="1799147"/>
      </dsp:txXfrm>
    </dsp:sp>
    <dsp:sp modelId="{24267FA4-F315-7A40-9C42-B1B60C0FE2F1}">
      <dsp:nvSpPr>
        <dsp:cNvPr id="0" name=""/>
        <dsp:cNvSpPr/>
      </dsp:nvSpPr>
      <dsp:spPr>
        <a:xfrm>
          <a:off x="3516075" y="2632848"/>
          <a:ext cx="1993807" cy="1993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rgbClr val="FF0000"/>
              </a:solidFill>
            </a:rPr>
            <a:t>H</a:t>
          </a:r>
          <a:r>
            <a:rPr lang="pt-BR" sz="4000" kern="1200" dirty="0"/>
            <a:t>elp</a:t>
          </a:r>
        </a:p>
      </dsp:txBody>
      <dsp:txXfrm>
        <a:off x="3613405" y="2730178"/>
        <a:ext cx="1799147" cy="179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435D-3237-5247-BE7A-59F688F045FE}" type="datetimeFigureOut">
              <a:rPr lang="pt-BR" smtClean="0"/>
              <a:t>13/03/2022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F868-54FC-FB47-AB94-AED41753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6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601240-4B90-435D-84CC-0DBA3B8FFEFD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79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8DB2-360A-4188-A7E1-DFD64CF22A9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4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8DB2-360A-4188-A7E1-DFD64CF22A9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61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494C24F-316B-B445-81AE-D3C7E9057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CF0294-EF5A-C34B-9AA2-411E84355B9B}" type="slidenum">
              <a:rPr lang="en-US" altLang="pt-BR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pt-BR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9F239A77-2778-414B-95EF-E5A0CDD27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C3905F4-7B2A-6E43-B4FB-90C40725F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8122-0C78-4385-91C2-3D5D4A56FF0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DF51F-2E2A-F64E-AD47-AE37428B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90C71-34C7-B742-A859-1790F10C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BD03D-746A-B344-9E67-4C847374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55CA0-73B9-CF4C-A584-3016666A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2998B-AE79-FE4D-A84F-D7ABB965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DDE77-2AB3-6D4C-8B13-167A9328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E20FCA-1857-7545-AA5D-6E2CEFDF0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F999B-E88D-DC45-B960-42D472B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4845D-70CF-124E-8F53-99847F41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42E99F-B87D-654D-86CD-B0D09F6B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3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43A91C-81DB-324E-87A8-D85822CF2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6D5844-984C-8A4E-824F-8F948771D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737707-55C3-4144-8A3E-7ADDA3CD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D468CC-66FE-5447-8BEA-97944F34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629DB1-DC53-A64D-983A-00316EDD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56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536120"/>
            <a:ext cx="2379600" cy="459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08600" y="1536120"/>
            <a:ext cx="2379600" cy="459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65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312A-97FF-5148-8F7E-493D6960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A6553D-FA6C-4645-B11B-FCE79FAC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CB0CF3-6B32-444F-8B96-29639773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6DE610-CFDC-4D4C-8BDE-82928E66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6CC1A1-A909-AB41-BE62-260130FE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70BC-6F80-274C-AFDC-F3CE1AE0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E6005-7C99-BB42-8F8C-0A32E810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CB2830-2C32-4A49-A1FB-B05B7100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E338F1-4116-6B4C-AF9E-1D985CB3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954F28-1B9B-9047-965D-1306B50D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70EAE-4F40-2E42-ACB2-D2FC627A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0E7D6-DAFC-144E-BE75-C74E6B2B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AD0323-4BA6-9E41-ACE3-6848B78F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D5D414-4D52-5040-AC16-D844C480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C8AE4A-9343-E643-924B-1D20E65F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F51A42-618E-AD49-9CD9-0611277C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84436-2480-364B-BD32-C01F55DD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4889A0-CB3E-A747-9EED-3A217BF4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549C19-4D7E-1E46-AAD2-216AC28CE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FF7F64-59C5-1945-9FC0-0B4EC8DFA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BBF397-36A5-6B46-B96E-0A5470A4A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F9D2FC-31B4-C742-B12E-8F1A543E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F9A14E-5AE5-5A4B-B0B8-9773F97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59C11F-FA6C-DB4E-9B7A-53809190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CB088-CBD9-A54F-89B6-0C1B5A77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AD9EE3-1FBF-5C4A-91F1-3C244431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1A7394-ED03-C24B-B26B-CE7B0DBB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F6AECC-3A2E-2F41-A958-FCFA30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086FB-D85D-2A4D-8597-A5356CE1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F174D7-16FA-5640-9AA4-44306368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EB2E48-1750-3540-B05F-7300F1A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D4264-C692-364A-A31E-4A7D78A3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9EAD6-FA57-484A-BBA1-0358135F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3A0FED-7276-2C46-8292-C6F51EC07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E9D40C-05E4-EA43-8A34-9830FF3E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0FC7C0-C54F-1E49-9133-02C774E4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5741C7-E0C1-AB4B-8A23-5DDFC872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9F9F6-D7F8-2242-BCB7-D92EFF99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966FC0-A548-4446-BF63-3A177CED6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8726C9-FC5B-6B45-93F5-D8034A068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2024EC-989E-BE47-8946-5B2C5D83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0D974-5B54-8245-845E-BAA8E214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B38AA7-E997-2A42-84C5-0D90BF52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2FEE6E-809D-9043-A703-8E50B375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9A9FF7-6E9D-E54B-B564-42A485555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BFF880-C2BD-6645-9B0A-E5E82FB4B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3/13/22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ADCEB7-2AF8-E540-824E-6B16A4C2C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1F4D91-DFAF-2E42-8967-8633F6953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deboragenezini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0">
            <a:extLst>
              <a:ext uri="{FF2B5EF4-FFF2-40B4-BE49-F238E27FC236}">
                <a16:creationId xmlns:a16="http://schemas.microsoft.com/office/drawing/2014/main" id="{0ED28709-5CB7-44D6-B3BC-B1C015D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Montanhas Enevoadas">
            <a:extLst>
              <a:ext uri="{FF2B5EF4-FFF2-40B4-BE49-F238E27FC236}">
                <a16:creationId xmlns:a16="http://schemas.microsoft.com/office/drawing/2014/main" id="{FFD72776-130A-43E7-B0D9-245F294F3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l="10432" r="248"/>
          <a:stretch/>
        </p:blipFill>
        <p:spPr>
          <a:xfrm>
            <a:off x="1399301" y="1261982"/>
            <a:ext cx="9347770" cy="52589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CBADE3-F31E-B248-A3E2-B969B2B1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169982"/>
            <a:ext cx="10530318" cy="2736390"/>
          </a:xfrm>
        </p:spPr>
        <p:txBody>
          <a:bodyPr anchor="b">
            <a:normAutofit/>
          </a:bodyPr>
          <a:lstStyle/>
          <a:p>
            <a:pPr algn="l"/>
            <a:r>
              <a:rPr lang="pt-BR" sz="6700" dirty="0">
                <a:solidFill>
                  <a:schemeClr val="tx2"/>
                </a:solidFill>
              </a:rPr>
              <a:t>Intervenções com Familiares de Pacientes Oncológicos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63D135-8908-724D-9575-A098364AA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10530318" cy="1949813"/>
          </a:xfrm>
        </p:spPr>
        <p:txBody>
          <a:bodyPr anchor="t">
            <a:normAutofit/>
          </a:bodyPr>
          <a:lstStyle/>
          <a:p>
            <a:pPr algn="l"/>
            <a:endParaRPr lang="pt-BR" sz="1800" dirty="0">
              <a:solidFill>
                <a:schemeClr val="tx2"/>
              </a:solidFill>
            </a:endParaRPr>
          </a:p>
          <a:p>
            <a:pPr algn="l"/>
            <a:endParaRPr lang="pt-BR" sz="1800" dirty="0">
              <a:solidFill>
                <a:schemeClr val="tx2"/>
              </a:solidFill>
            </a:endParaRPr>
          </a:p>
          <a:p>
            <a:pPr algn="l"/>
            <a:r>
              <a:rPr lang="pt-BR" sz="1800" dirty="0">
                <a:solidFill>
                  <a:schemeClr val="tx2"/>
                </a:solidFill>
              </a:rPr>
              <a:t>Psicóloga Debora Genezini</a:t>
            </a:r>
          </a:p>
        </p:txBody>
      </p:sp>
      <p:cxnSp>
        <p:nvCxnSpPr>
          <p:cNvPr id="49" name="Straight Connector 34">
            <a:extLst>
              <a:ext uri="{FF2B5EF4-FFF2-40B4-BE49-F238E27FC236}">
                <a16:creationId xmlns:a16="http://schemas.microsoft.com/office/drawing/2014/main" id="{C9C09A4F-8DE1-4622-BAE9-9E65C025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7DAD8094-670D-4F60-875A-A60C3CD0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38">
            <a:extLst>
              <a:ext uri="{FF2B5EF4-FFF2-40B4-BE49-F238E27FC236}">
                <a16:creationId xmlns:a16="http://schemas.microsoft.com/office/drawing/2014/main" id="{9B97FD1C-2756-4C3B-9EA4-69F478100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63DAE67-4E3B-405B-BE8E-9D6444C61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0">
              <a:extLst>
                <a:ext uri="{FF2B5EF4-FFF2-40B4-BE49-F238E27FC236}">
                  <a16:creationId xmlns:a16="http://schemas.microsoft.com/office/drawing/2014/main" id="{7B3572FF-9A6D-4F25-8AE0-EC00386D7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99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A0CFD0F-0B4D-344D-BD35-53058AE0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                     Unidade Plural</a:t>
            </a:r>
            <a:endParaRPr lang="pt-BR" dirty="0"/>
          </a:p>
        </p:txBody>
      </p:sp>
      <p:sp>
        <p:nvSpPr>
          <p:cNvPr id="47105" name="Subtítulo 4">
            <a:extLst>
              <a:ext uri="{FF2B5EF4-FFF2-40B4-BE49-F238E27FC236}">
                <a16:creationId xmlns:a16="http://schemas.microsoft.com/office/drawing/2014/main" id="{881304D9-120A-BD4E-BC70-24466A60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t-BR" altLang="pt-BR" dirty="0"/>
              <a:t>Pessoa portadora da doença                       Cada Familiar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/>
          </a:p>
          <a:p>
            <a:pPr>
              <a:buNone/>
              <a:defRPr/>
            </a:pPr>
            <a:r>
              <a:rPr lang="pt-BR" altLang="pt-BR" dirty="0"/>
              <a:t>Membro do Núcleo Familiar                   Membro do Núcleo Familiar 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/>
          </a:p>
          <a:p>
            <a:pPr>
              <a:buNone/>
              <a:defRPr/>
            </a:pPr>
            <a:r>
              <a:rPr lang="pt-BR" altLang="pt-BR" dirty="0"/>
              <a:t>A Família como um todo                     CADA Membro do Núcleo Familiar 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/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dirty="0"/>
              <a:t>Somado as vivências prévias, momento, recursos e defesas, crenças.....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/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dirty="0">
                <a:solidFill>
                  <a:srgbClr val="7030A0"/>
                </a:solidFill>
              </a:rPr>
              <a:t>CUIDAR DESSA UNIDADE!!!</a:t>
            </a:r>
            <a:r>
              <a:rPr lang="pt-BR" altLang="pt-BR" dirty="0"/>
              <a:t>                         </a:t>
            </a:r>
            <a:r>
              <a:rPr lang="pt-BR" altLang="pt-BR" dirty="0">
                <a:solidFill>
                  <a:srgbClr val="FF0000"/>
                </a:solidFill>
              </a:rPr>
              <a:t>DESAFIO!</a:t>
            </a:r>
          </a:p>
        </p:txBody>
      </p:sp>
      <p:sp>
        <p:nvSpPr>
          <p:cNvPr id="2" name="Seta para a Esquerda e para a Direita 1">
            <a:extLst>
              <a:ext uri="{FF2B5EF4-FFF2-40B4-BE49-F238E27FC236}">
                <a16:creationId xmlns:a16="http://schemas.microsoft.com/office/drawing/2014/main" id="{629C15FA-FD15-254C-80C8-3472A9D83603}"/>
              </a:ext>
            </a:extLst>
          </p:cNvPr>
          <p:cNvSpPr/>
          <p:nvPr/>
        </p:nvSpPr>
        <p:spPr>
          <a:xfrm>
            <a:off x="5303518" y="180610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e para a Direita 4">
            <a:extLst>
              <a:ext uri="{FF2B5EF4-FFF2-40B4-BE49-F238E27FC236}">
                <a16:creationId xmlns:a16="http://schemas.microsoft.com/office/drawing/2014/main" id="{495345AE-7D81-CF42-B8F2-851F90A69701}"/>
              </a:ext>
            </a:extLst>
          </p:cNvPr>
          <p:cNvSpPr/>
          <p:nvPr/>
        </p:nvSpPr>
        <p:spPr>
          <a:xfrm>
            <a:off x="5090164" y="271931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e para a Direita 6">
            <a:extLst>
              <a:ext uri="{FF2B5EF4-FFF2-40B4-BE49-F238E27FC236}">
                <a16:creationId xmlns:a16="http://schemas.microsoft.com/office/drawing/2014/main" id="{B50DBB55-1B36-A64C-AB12-839A60D9FC28}"/>
              </a:ext>
            </a:extLst>
          </p:cNvPr>
          <p:cNvSpPr/>
          <p:nvPr/>
        </p:nvSpPr>
        <p:spPr>
          <a:xfrm>
            <a:off x="4649009" y="365089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34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41839EF8-F659-0E45-B083-F586E7A9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pSp>
        <p:nvGrpSpPr>
          <p:cNvPr id="34818" name="Group 2">
            <a:extLst>
              <a:ext uri="{FF2B5EF4-FFF2-40B4-BE49-F238E27FC236}">
                <a16:creationId xmlns:a16="http://schemas.microsoft.com/office/drawing/2014/main" id="{F933E07D-7ADD-6F49-88D8-EAE897C8E0D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25751"/>
            <a:ext cx="7499350" cy="3298825"/>
            <a:chOff x="288" y="1008"/>
            <a:chExt cx="5183" cy="2850"/>
          </a:xfrm>
        </p:grpSpPr>
        <p:pic>
          <p:nvPicPr>
            <p:cNvPr id="34820" name="Picture 3">
              <a:extLst>
                <a:ext uri="{FF2B5EF4-FFF2-40B4-BE49-F238E27FC236}">
                  <a16:creationId xmlns:a16="http://schemas.microsoft.com/office/drawing/2014/main" id="{B85649AB-41FB-4345-A6A5-ACB5C3771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1" b="22501"/>
            <a:stretch>
              <a:fillRect/>
            </a:stretch>
          </p:blipFill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2501" b="2250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2DF3D2DA-9FA2-B440-B966-DA9D8CE89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61CD0E9-13CB-3648-91BA-C0708F9B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76250"/>
            <a:ext cx="7772400" cy="2349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3100" dirty="0">
                <a:latin typeface="+mn-lt"/>
              </a:rPr>
              <a:t>É importante pensar que nenhum sofrimento humano é comparável. O padecimento humano é único, singular e original.</a:t>
            </a:r>
            <a:br>
              <a:rPr lang="pt-BR" sz="3100" dirty="0">
                <a:latin typeface="+mn-lt"/>
              </a:rPr>
            </a:br>
            <a:r>
              <a:rPr lang="pt-BR" sz="3100" dirty="0">
                <a:latin typeface="+mn-lt"/>
              </a:rPr>
              <a:t>E cuidamos desse </a:t>
            </a:r>
            <a:r>
              <a:rPr lang="pt-BR" sz="3100" dirty="0">
                <a:solidFill>
                  <a:srgbClr val="FF0000"/>
                </a:solidFill>
                <a:latin typeface="+mn-lt"/>
              </a:rPr>
              <a:t>UM</a:t>
            </a:r>
            <a:r>
              <a:rPr lang="pt-BR" sz="3100" dirty="0">
                <a:latin typeface="+mn-lt"/>
              </a:rPr>
              <a:t>!!!</a:t>
            </a:r>
            <a:br>
              <a:rPr lang="pt-BR" sz="3100" dirty="0">
                <a:latin typeface="+mn-lt"/>
              </a:rPr>
            </a:br>
            <a:r>
              <a:rPr lang="pt-BR" sz="3100" dirty="0">
                <a:latin typeface="+mn-lt"/>
              </a:rPr>
              <a:t>IMPACTO DO SOFRIMENTO NA VIDA DESSE UM!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275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A0CFD0F-0B4D-344D-BD35-53058AE0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               Conhecer para BEM-CUIDAR!</a:t>
            </a:r>
            <a:endParaRPr lang="pt-BR" dirty="0"/>
          </a:p>
        </p:txBody>
      </p:sp>
      <p:sp>
        <p:nvSpPr>
          <p:cNvPr id="47105" name="Subtítulo 4">
            <a:extLst>
              <a:ext uri="{FF2B5EF4-FFF2-40B4-BE49-F238E27FC236}">
                <a16:creationId xmlns:a16="http://schemas.microsoft.com/office/drawing/2014/main" id="{881304D9-120A-BD4E-BC70-24466A60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dirty="0"/>
              <a:t>Sistema que tem seu funcionamento próprio e prévio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dirty="0"/>
              <a:t>Homeostase própria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dirty="0"/>
              <a:t>Entramos no MUNDO desta Família UNO/PLURAL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dirty="0"/>
              <a:t>Momento de Crise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dirty="0">
                <a:solidFill>
                  <a:srgbClr val="FF0000"/>
                </a:solidFill>
              </a:rPr>
              <a:t>Após uma vinculação inicial é importante mirar na construção do caminho da compreensão do funcionamento familiar</a:t>
            </a:r>
          </a:p>
        </p:txBody>
      </p:sp>
    </p:spTree>
    <p:extLst>
      <p:ext uri="{BB962C8B-B14F-4D97-AF65-F5344CB8AC3E}">
        <p14:creationId xmlns:p14="http://schemas.microsoft.com/office/powerpoint/2010/main" val="416255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A0CFD0F-0B4D-344D-BD35-53058AE0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               Conhecer para BEM-CUIDAR!</a:t>
            </a:r>
            <a:endParaRPr lang="pt-BR" dirty="0"/>
          </a:p>
        </p:txBody>
      </p:sp>
      <p:sp>
        <p:nvSpPr>
          <p:cNvPr id="47105" name="Subtítulo 4">
            <a:extLst>
              <a:ext uri="{FF2B5EF4-FFF2-40B4-BE49-F238E27FC236}">
                <a16:creationId xmlns:a16="http://schemas.microsoft.com/office/drawing/2014/main" id="{881304D9-120A-BD4E-BC70-24466A60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altLang="pt-BR" dirty="0"/>
              <a:t>Quem é aquela Família?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altLang="pt-BR" dirty="0"/>
              <a:t>Como ela se apresenta no momento?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altLang="pt-BR" dirty="0"/>
              <a:t>Papéis? Organização?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altLang="pt-BR" dirty="0"/>
              <a:t>Experiências prévias?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altLang="pt-BR" dirty="0"/>
              <a:t>Quem daquela Família está gravemente doente?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dirty="0">
                <a:solidFill>
                  <a:srgbClr val="FF0000"/>
                </a:solidFill>
              </a:rPr>
              <a:t>QUAIS EXPECTATIVAS?</a:t>
            </a:r>
          </a:p>
        </p:txBody>
      </p:sp>
    </p:spTree>
    <p:extLst>
      <p:ext uri="{BB962C8B-B14F-4D97-AF65-F5344CB8AC3E}">
        <p14:creationId xmlns:p14="http://schemas.microsoft.com/office/powerpoint/2010/main" val="26586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A0CFD0F-0B4D-344D-BD35-53058AE0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>
                <a:solidFill>
                  <a:srgbClr val="7030A0"/>
                </a:solidFill>
              </a:rPr>
              <a:t>               Conhecer para BEM-CUIDAR!</a:t>
            </a:r>
            <a:endParaRPr lang="pt-BR" dirty="0"/>
          </a:p>
        </p:txBody>
      </p:sp>
      <p:sp>
        <p:nvSpPr>
          <p:cNvPr id="47105" name="Subtítulo 4">
            <a:extLst>
              <a:ext uri="{FF2B5EF4-FFF2-40B4-BE49-F238E27FC236}">
                <a16:creationId xmlns:a16="http://schemas.microsoft.com/office/drawing/2014/main" id="{881304D9-120A-BD4E-BC70-24466A609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t-BR" altLang="pt-BR">
                <a:solidFill>
                  <a:srgbClr val="FF0000"/>
                </a:solidFill>
              </a:rPr>
              <a:t>Quatro compromissos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/>
              <a:t>1- ser impecável com a palavra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/>
              <a:t>2- não levar para lado pessoal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/>
              <a:t>3- evitar tirar conclusões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/>
              <a:t>4- Fazer o melhor possível</a:t>
            </a:r>
            <a:endParaRPr lang="pt-BR" alt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7FCFF90-2FDD-7E4F-A2A1-0564831381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/>
              <a:t>Nem sempre é negação</a:t>
            </a:r>
          </a:p>
          <a:p>
            <a:endParaRPr lang="pt-BR"/>
          </a:p>
          <a:p>
            <a:r>
              <a:rPr lang="pt-BR"/>
              <a:t>A atitude pode ser uma reação ao sofrimento extremo</a:t>
            </a:r>
          </a:p>
          <a:p>
            <a:endParaRPr lang="pt-BR"/>
          </a:p>
          <a:p>
            <a:r>
              <a:rPr lang="pt-BR"/>
              <a:t>Zelar pela ou gerir a vida do outro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54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855" y="471055"/>
            <a:ext cx="10432472" cy="121963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               Modelo </a:t>
            </a:r>
            <a:r>
              <a:rPr lang="pt-BR" b="1" dirty="0">
                <a:solidFill>
                  <a:srgbClr val="FF0000"/>
                </a:solidFill>
              </a:rPr>
              <a:t>4 </a:t>
            </a:r>
            <a:r>
              <a:rPr lang="pt-BR" b="1" dirty="0" err="1">
                <a:solidFill>
                  <a:srgbClr val="FF0000"/>
                </a:solidFill>
              </a:rPr>
              <a:t>H’s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7030A0"/>
                </a:solidFill>
              </a:rPr>
              <a:t>no Cuidado ao outro! </a:t>
            </a:r>
            <a:br>
              <a:rPr lang="pt-BR" b="1" dirty="0">
                <a:solidFill>
                  <a:srgbClr val="7030A0"/>
                </a:solidFill>
              </a:rPr>
            </a:br>
            <a:r>
              <a:rPr lang="pt-BR" b="1" dirty="0">
                <a:solidFill>
                  <a:srgbClr val="7030A0"/>
                </a:solidFill>
              </a:rPr>
              <a:t>                        Bases do cuidado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396842" y="1399308"/>
          <a:ext cx="6878782" cy="511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02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EA967-33DF-144C-ACEE-02BA5A0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65125"/>
            <a:ext cx="11152632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7030A0"/>
                </a:solidFill>
              </a:rPr>
              <a:t>Entrar no mundo família que pode estar despedindo –se dia a dia...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D5C6C4-EEEA-2C44-B151-23A06ADC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altLang="pt-BR" dirty="0">
              <a:solidFill>
                <a:schemeClr val="accent4">
                  <a:lumMod val="10000"/>
                </a:schemeClr>
              </a:solidFill>
              <a:ea typeface="Segoe UI Symbol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Reorganização pós ruptura do mundo presumido e vivência do processo de luto antecipatório começa no diagnóstico. Fala das perdas e transições da trajetória da doença. Luto “medido” pela qualidade do vínculo.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 importante de revisão das prioridades da vida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(Franco e Rodrigues, 2017)</a:t>
            </a:r>
          </a:p>
          <a:p>
            <a:pPr marL="0" indent="0">
              <a:buNone/>
            </a:pPr>
            <a:endParaRPr lang="pt-BR" i="1" dirty="0">
              <a:solidFill>
                <a:srgbClr val="000000"/>
              </a:solidFill>
              <a:ea typeface="Segoe UI Symbol" pitchFamily="34" charset="0"/>
              <a:cs typeface="Times New Roman" pitchFamily="18" charset="0"/>
            </a:endParaRPr>
          </a:p>
          <a:p>
            <a:pPr algn="r">
              <a:buClrTx/>
              <a:buNone/>
            </a:pPr>
            <a:r>
              <a:rPr lang="pt-BR" b="1" dirty="0">
                <a:solidFill>
                  <a:srgbClr val="FF0000"/>
                </a:solidFill>
                <a:ea typeface="Segoe UI Symbol" pitchFamily="34" charset="0"/>
                <a:cs typeface="Times New Roman" pitchFamily="18" charset="0"/>
              </a:rPr>
              <a:t>Temos um papel importante nesse processo</a:t>
            </a:r>
            <a:endParaRPr lang="pt-BR" altLang="pt-BR" dirty="0">
              <a:solidFill>
                <a:schemeClr val="accent4">
                  <a:lumMod val="10000"/>
                </a:schemeClr>
              </a:solidFill>
              <a:ea typeface="Segoe UI Symbo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75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EA967-33DF-144C-ACEE-02BA5A0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65125"/>
            <a:ext cx="11152632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7030A0"/>
                </a:solidFill>
              </a:rPr>
              <a:t>Sofrimento/luto pode prejudicar a escuta, compreensão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D5C6C4-EEEA-2C44-B151-23A06ADC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0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altLang="pt-BR" dirty="0">
              <a:solidFill>
                <a:schemeClr val="accent4">
                  <a:lumMod val="10000"/>
                </a:schemeClr>
              </a:solidFill>
              <a:ea typeface="Segoe UI Symbol" pitchFamily="34" charset="0"/>
            </a:endParaRPr>
          </a:p>
          <a:p>
            <a:pPr marL="0" indent="0">
              <a:buNone/>
            </a:pPr>
            <a:r>
              <a:rPr lang="pt-BR" dirty="0"/>
              <a:t>Avaliar e alinhar expectativas continuamente.</a:t>
            </a:r>
          </a:p>
          <a:p>
            <a:pPr marL="0" indent="0">
              <a:buNone/>
            </a:pPr>
            <a:r>
              <a:rPr lang="pt-BR" dirty="0"/>
              <a:t>COMUNICAÇÃO COMPASSIVA!</a:t>
            </a:r>
          </a:p>
          <a:p>
            <a:pPr marL="0" indent="0">
              <a:buNone/>
            </a:pPr>
            <a:r>
              <a:rPr lang="pt-BR" dirty="0"/>
              <a:t>“o que você entende do momento da doença/tratamento de sua irmã?”</a:t>
            </a:r>
          </a:p>
          <a:p>
            <a:pPr marL="0" indent="0">
              <a:buNone/>
            </a:pPr>
            <a:r>
              <a:rPr lang="pt-BR" dirty="0"/>
              <a:t>“O que a preocupa?”</a:t>
            </a:r>
          </a:p>
          <a:p>
            <a:pPr marL="0" indent="0">
              <a:buNone/>
            </a:pPr>
            <a:r>
              <a:rPr lang="pt-BR" dirty="0"/>
              <a:t>Estamos trabalhando para que fique tudo bem, mas e se coisas não caminharem dentro do que gostaríamos?</a:t>
            </a:r>
          </a:p>
        </p:txBody>
      </p:sp>
    </p:spTree>
    <p:extLst>
      <p:ext uri="{BB962C8B-B14F-4D97-AF65-F5344CB8AC3E}">
        <p14:creationId xmlns:p14="http://schemas.microsoft.com/office/powerpoint/2010/main" val="3555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          Fatores de Risco e Fatores de Proteção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BEFDE47-9BFD-4D4E-92CF-02BBAB316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-Qualidade da relação;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-Papel que a pessoa doente ocupa no sistema familiar;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-Recursos de enfrentamento do familiar (antecedentes);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-Fundamentos culturais e religiosos;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-Experiências prévias com doença, morte e perda;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-Idade do enlutado e da pessoa doente;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3664C4-F9D5-C04D-A7FF-EE45A7DDE8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286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-Questões não-resolvidas; 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-Percepção individual sobre o quanto foi realizado em vida;</a:t>
            </a:r>
          </a:p>
          <a:p>
            <a:pPr marL="471487" indent="-457200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-Sintoma, recursos, local do cuidado;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-Rede de suporte; 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/>
              <a:t>-Comunicação;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9455" y="1209639"/>
            <a:ext cx="11822546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800" dirty="0"/>
          </a:p>
          <a:p>
            <a:pPr marL="14287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0939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C4C8A-6540-BC4F-813E-98CE9179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4842D-9F22-864A-A8F6-B715AF62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Adoecimento e possibilidade de morte instaura crise.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Surgem conflitos e diferentes pontos de vista.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 de cuidados específicos. Intimidade que cuidado requer.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 de serem ignorados, como pacientes “ocultos”...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e emprestar a voz!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 especial com o cuidador principal, que sofre maior sobrecarga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 decisões, às vezes difíceis.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Ambivalências durante o luto antecipatório: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Desejo que a pessoa continue viva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-Desejo que a pessoa morra: alívio do sofrimento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duas alternativas podem gerar culpa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B856D9-B74F-4E49-B7D9-37653B12EB3A}"/>
              </a:ext>
            </a:extLst>
          </p:cNvPr>
          <p:cNvSpPr txBox="1"/>
          <p:nvPr/>
        </p:nvSpPr>
        <p:spPr>
          <a:xfrm>
            <a:off x="3614057" y="812800"/>
            <a:ext cx="4155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7030A0"/>
                </a:solidFill>
              </a:rPr>
              <a:t>Pontos de Atenção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084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B905F-BDD1-C340-AE64-68BBCEE2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O que é Família?</a:t>
            </a:r>
          </a:p>
        </p:txBody>
      </p:sp>
    </p:spTree>
    <p:extLst>
      <p:ext uri="{BB962C8B-B14F-4D97-AF65-F5344CB8AC3E}">
        <p14:creationId xmlns:p14="http://schemas.microsoft.com/office/powerpoint/2010/main" val="206304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s sentadas na cama&#10;&#10;Descrição gerada automaticamente">
            <a:extLst>
              <a:ext uri="{FF2B5EF4-FFF2-40B4-BE49-F238E27FC236}">
                <a16:creationId xmlns:a16="http://schemas.microsoft.com/office/drawing/2014/main" id="{4AAF2044-C076-7741-A9EF-8A3E01A2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84" y="319535"/>
            <a:ext cx="8073091" cy="62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CC41A-721F-4B43-9862-747BE8BB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De que forma Helena quer ser Cuidada? PESO DA DECISÃO!!!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EC85B-87C2-3C44-AD28-85BBA4D6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O que é importante para ela?</a:t>
            </a:r>
          </a:p>
          <a:p>
            <a:pPr marL="0" indent="0">
              <a:buNone/>
            </a:pPr>
            <a:r>
              <a:rPr lang="pt-BR" dirty="0"/>
              <a:t>Quais necessidades?</a:t>
            </a:r>
          </a:p>
          <a:p>
            <a:pPr marL="0" indent="0">
              <a:buNone/>
            </a:pPr>
            <a:r>
              <a:rPr lang="pt-BR" dirty="0"/>
              <a:t>O que a preocupa?</a:t>
            </a:r>
          </a:p>
          <a:p>
            <a:pPr marL="0" indent="0">
              <a:buNone/>
            </a:pPr>
            <a:r>
              <a:rPr lang="pt-BR" dirty="0"/>
              <a:t>Quais sofrimentos envolvidos?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Ajudá-la a </a:t>
            </a:r>
            <a:r>
              <a:rPr lang="pt-BR" dirty="0">
                <a:solidFill>
                  <a:srgbClr val="FF0000"/>
                </a:solidFill>
              </a:rPr>
              <a:t>PROTAGONIZAR A HISTÓRIA...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Equipe apoiar, decidir o que é técnico e deliberar junto usando  fatos e valores. Além de reduzir danos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8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8A065-F5BE-6A4B-9A64-C888C043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</a:t>
            </a:r>
            <a:r>
              <a:rPr lang="pt-BR" b="1" dirty="0">
                <a:solidFill>
                  <a:srgbClr val="7030A0"/>
                </a:solidFill>
              </a:rPr>
              <a:t>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0B784D-72C4-FD40-95ED-16E7E9A7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Culpa e impotência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Cerco do Silêncio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Superproteção</a:t>
            </a:r>
          </a:p>
        </p:txBody>
      </p:sp>
    </p:spTree>
    <p:extLst>
      <p:ext uri="{BB962C8B-B14F-4D97-AF65-F5344CB8AC3E}">
        <p14:creationId xmlns:p14="http://schemas.microsoft.com/office/powerpoint/2010/main" val="135665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0BBC8-C439-EB44-8774-44A6EAEF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CULPA e IMPOTÊNCIA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09F1C-75D3-E84C-8EB4-C824E8F6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é mais difícil para mim é que não posso tirar dela e colocar em mim esses sintomas, ou a doença. Isso acaba comigo. Peço perdão para ela todos os dias</a:t>
            </a:r>
          </a:p>
          <a:p>
            <a:endParaRPr lang="pt-BR" dirty="0"/>
          </a:p>
          <a:p>
            <a:r>
              <a:rPr lang="pt-BR" dirty="0"/>
              <a:t>Relato de L. , mãe de V. de 30 anos com câncer de intestino e reto</a:t>
            </a:r>
          </a:p>
        </p:txBody>
      </p:sp>
    </p:spTree>
    <p:extLst>
      <p:ext uri="{BB962C8B-B14F-4D97-AF65-F5344CB8AC3E}">
        <p14:creationId xmlns:p14="http://schemas.microsoft.com/office/powerpoint/2010/main" val="2439346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AC6B-AA49-0E44-ACC1-1F3E8459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CERCO DO SILÊNCIO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6CA901-9F2C-6348-AA08-82777749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MARIDO:</a:t>
            </a:r>
          </a:p>
          <a:p>
            <a:pPr marL="0" indent="0">
              <a:buNone/>
            </a:pPr>
            <a:r>
              <a:rPr lang="pt-BR" dirty="0"/>
              <a:t>Pedi ao médico para não falar abertamente sobre a não cura e a perspectiva de tempo de vida para minha esposa. Ela não aguentaria.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ESPOSA:</a:t>
            </a:r>
          </a:p>
          <a:p>
            <a:pPr marL="0" indent="0">
              <a:buNone/>
            </a:pPr>
            <a:r>
              <a:rPr lang="pt-BR" dirty="0"/>
              <a:t>Percebo que ele e todo mundo ficam tentando me blindar, acham que não sei ou não percebo a gravidade. Mas eu SEI que estou muito mal. E acabo não tendo com quem falar.</a:t>
            </a:r>
          </a:p>
        </p:txBody>
      </p:sp>
    </p:spTree>
    <p:extLst>
      <p:ext uri="{BB962C8B-B14F-4D97-AF65-F5344CB8AC3E}">
        <p14:creationId xmlns:p14="http://schemas.microsoft.com/office/powerpoint/2010/main" val="402015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EAFF9-AE4F-DA41-93DA-FCBB6FA4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SUPERPROTEÇÃO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B6C66F-7678-934E-92B3-45191A13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Esposo de </a:t>
            </a:r>
            <a:r>
              <a:rPr lang="pt-BR" dirty="0" err="1"/>
              <a:t>sra</a:t>
            </a:r>
            <a:r>
              <a:rPr lang="pt-BR" dirty="0"/>
              <a:t> J., 80 anos não a deixa fazer mais nada em casa por conta da doença e tratamento e ela está bem, lúcida, ativa e tem vontade de fazer.</a:t>
            </a:r>
          </a:p>
          <a:p>
            <a:endParaRPr lang="pt-BR" dirty="0"/>
          </a:p>
          <a:p>
            <a:r>
              <a:rPr lang="pt-BR" dirty="0"/>
              <a:t>Usou-se a </a:t>
            </a:r>
            <a:r>
              <a:rPr lang="pt-BR" dirty="0" err="1"/>
              <a:t>psicoeducação</a:t>
            </a:r>
            <a:r>
              <a:rPr lang="pt-BR" dirty="0"/>
              <a:t>.</a:t>
            </a:r>
          </a:p>
          <a:p>
            <a:r>
              <a:rPr lang="pt-BR" dirty="0"/>
              <a:t>O que o sr. receia?</a:t>
            </a:r>
          </a:p>
          <a:p>
            <a:r>
              <a:rPr lang="pt-BR" dirty="0"/>
              <a:t>Superproteção ceifa a autonomia, independência e faz com que fique em contato com a identidade de doente e não como sujeito de sua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980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95580" y="1163353"/>
            <a:ext cx="11141677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dirty="0">
                <a:solidFill>
                  <a:prstClr val="black"/>
                </a:solidFill>
              </a:rPr>
              <a:t>-</a:t>
            </a:r>
            <a:r>
              <a:rPr lang="pt-BR" altLang="pt-BR" sz="3200" dirty="0">
                <a:solidFill>
                  <a:prstClr val="black"/>
                </a:solidFill>
              </a:rPr>
              <a:t>Vínculo 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-Comunicação adequada em cada etapa;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 Encorajar a participação nos cuidados;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-Controle apurado dos sintomas do paciente (Sintoma total);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-Assistência psicossocial e espiritual;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-Atenção ao significado do adoecimento e rupturas para cada um.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-Cuidado à rede toda.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-Legitimar sentimentos </a:t>
            </a:r>
          </a:p>
          <a:p>
            <a:pPr marL="342900" indent="-328613">
              <a:spcBef>
                <a:spcPts val="800"/>
              </a:spcBef>
              <a:buClr>
                <a:srgbClr val="FFFFFF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3200" dirty="0">
                <a:solidFill>
                  <a:prstClr val="black"/>
                </a:solidFill>
              </a:rPr>
              <a:t>-Validar expressões</a:t>
            </a:r>
          </a:p>
          <a:p>
            <a:pPr algn="just"/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76219" y="176422"/>
            <a:ext cx="97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+mj-lt"/>
              </a:rPr>
              <a:t>Olhando a família na trajetória da doença</a:t>
            </a:r>
          </a:p>
        </p:txBody>
      </p:sp>
    </p:spTree>
    <p:extLst>
      <p:ext uri="{BB962C8B-B14F-4D97-AF65-F5344CB8AC3E}">
        <p14:creationId xmlns:p14="http://schemas.microsoft.com/office/powerpoint/2010/main" val="320426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E6DAF-6638-BC4C-BE3B-9D3DE729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275771"/>
            <a:ext cx="8229599" cy="624957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Tarefa básica para as famílias é criar um significado para a situação de doença que preserve seu senso de competência e domínio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Da mesma forma o profissional!! Não podemos objetivar exterminar sofrimento nem mudar as pessoas. Faremos o melhor possível!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>
                <a:solidFill>
                  <a:srgbClr val="FF0000"/>
                </a:solidFill>
              </a:rPr>
              <a:t>SOFRIMENTO </a:t>
            </a:r>
            <a:r>
              <a:rPr lang="pt-BR" dirty="0"/>
              <a:t>= Contágio = Impotência ou Potência no cuidar</a:t>
            </a:r>
          </a:p>
        </p:txBody>
      </p:sp>
    </p:spTree>
    <p:extLst>
      <p:ext uri="{BB962C8B-B14F-4D97-AF65-F5344CB8AC3E}">
        <p14:creationId xmlns:p14="http://schemas.microsoft.com/office/powerpoint/2010/main" val="325405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7030A0"/>
                </a:solidFill>
              </a:rPr>
              <a:t>No Caminho do Cuidado...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840" y="1825625"/>
            <a:ext cx="5181600" cy="4024030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FF0000"/>
                </a:solidFill>
              </a:rPr>
              <a:t>SER BASE SEGURA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Na maior parte do tempo o papel da base é estar pronta para ajudar. </a:t>
            </a:r>
            <a:r>
              <a:rPr lang="pt-BR" sz="2000" i="1" dirty="0" err="1"/>
              <a:t>Bowlby</a:t>
            </a:r>
            <a:endParaRPr lang="pt-BR" sz="20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/>
              <a:t>Familiaridade e previsibilidade = SEGURANÇA</a:t>
            </a:r>
            <a:r>
              <a:rPr lang="pt-BR" b="1" i="1" dirty="0"/>
              <a:t>. </a:t>
            </a:r>
            <a:r>
              <a:rPr lang="pt-BR" sz="2000" i="1" dirty="0" err="1"/>
              <a:t>Bruera</a:t>
            </a:r>
            <a:r>
              <a:rPr lang="pt-BR" sz="2400" i="1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FF0000"/>
                </a:solidFill>
              </a:rPr>
              <a:t>TRAVESSIA!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i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DAC796-E3FD-E94D-888A-8BD14AE6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42510" y="3012769"/>
            <a:ext cx="4351338" cy="33854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F3B551D-9AB9-EC45-AD92-D51561E0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20" y="960120"/>
            <a:ext cx="31372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41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125362" y="404664"/>
            <a:ext cx="7171038" cy="5600720"/>
          </a:xfrm>
        </p:spPr>
        <p:txBody>
          <a:bodyPr>
            <a:normAutofit fontScale="25000" lnSpcReduction="20000"/>
          </a:bodyPr>
          <a:lstStyle/>
          <a:p>
            <a:r>
              <a:rPr lang="pt-BR" sz="12800" b="1" dirty="0">
                <a:solidFill>
                  <a:srgbClr val="7030A0"/>
                </a:solidFill>
                <a:latin typeface="+mj-lt"/>
              </a:rPr>
              <a:t>Psicólogo ( equipe) Precisa Aproveitar o Tempo! Estar Por Inteiro </a:t>
            </a:r>
            <a:r>
              <a:rPr lang="pt-BR" sz="12800" b="1" dirty="0">
                <a:solidFill>
                  <a:srgbClr val="FF0000"/>
                </a:solidFill>
                <a:latin typeface="+mj-lt"/>
              </a:rPr>
              <a:t>NAQUELE ENCONTRO</a:t>
            </a:r>
            <a:r>
              <a:rPr lang="pt-BR" sz="12800" b="1" dirty="0">
                <a:solidFill>
                  <a:srgbClr val="7030A0"/>
                </a:solidFill>
                <a:latin typeface="+mj-lt"/>
              </a:rPr>
              <a:t>!</a:t>
            </a:r>
          </a:p>
          <a:p>
            <a:endParaRPr lang="pt-BR" sz="9600" dirty="0"/>
          </a:p>
          <a:p>
            <a:endParaRPr lang="pt-BR" sz="9600" dirty="0"/>
          </a:p>
          <a:p>
            <a:endParaRPr lang="pt-BR" sz="9600" dirty="0"/>
          </a:p>
          <a:p>
            <a:r>
              <a:rPr lang="pt-BR" sz="9600" dirty="0"/>
              <a:t>Devemos passar do tempo </a:t>
            </a:r>
            <a:r>
              <a:rPr lang="pt-BR" sz="9600" dirty="0" err="1">
                <a:highlight>
                  <a:srgbClr val="FFFF00"/>
                </a:highlight>
              </a:rPr>
              <a:t>chronos</a:t>
            </a:r>
            <a:r>
              <a:rPr lang="pt-BR" sz="9600" dirty="0">
                <a:highlight>
                  <a:srgbClr val="FFFF00"/>
                </a:highlight>
              </a:rPr>
              <a:t> </a:t>
            </a:r>
            <a:r>
              <a:rPr lang="pt-BR" sz="9600" dirty="0"/>
              <a:t>que nos devora (o tempo dos relógios) </a:t>
            </a:r>
          </a:p>
          <a:p>
            <a:endParaRPr lang="pt-BR" sz="9600" dirty="0"/>
          </a:p>
          <a:p>
            <a:r>
              <a:rPr lang="pt-BR" sz="9600" dirty="0"/>
              <a:t>Para o tempo </a:t>
            </a:r>
            <a:r>
              <a:rPr lang="pt-BR" sz="9600" dirty="0" err="1">
                <a:highlight>
                  <a:srgbClr val="FFFF00"/>
                </a:highlight>
              </a:rPr>
              <a:t>Kairos</a:t>
            </a:r>
            <a:r>
              <a:rPr lang="pt-BR" sz="9600" dirty="0"/>
              <a:t> que nos desperta ( o instante, o instante propício). </a:t>
            </a:r>
          </a:p>
          <a:p>
            <a:endParaRPr lang="pt-BR" sz="9600" dirty="0"/>
          </a:p>
          <a:p>
            <a:endParaRPr lang="pt-BR" sz="9600" dirty="0"/>
          </a:p>
          <a:p>
            <a:endParaRPr lang="pt-BR" sz="8000" dirty="0">
              <a:solidFill>
                <a:srgbClr val="FF0000"/>
              </a:solidFill>
            </a:endParaRPr>
          </a:p>
          <a:p>
            <a:r>
              <a:rPr lang="pt-BR" sz="8000" b="1" dirty="0">
                <a:solidFill>
                  <a:srgbClr val="FF0000"/>
                </a:solidFill>
              </a:rPr>
              <a:t>JANELA DE OPORTUNIDADE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2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"/>
          <p:cNvSpPr>
            <a:spLocks noChangeArrowheads="1"/>
          </p:cNvSpPr>
          <p:nvPr/>
        </p:nvSpPr>
        <p:spPr bwMode="auto">
          <a:xfrm>
            <a:off x="1974850" y="152401"/>
            <a:ext cx="8547100" cy="1262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991544" y="403225"/>
            <a:ext cx="8229600" cy="6305550"/>
          </a:xfrm>
          <a:custGeom>
            <a:avLst/>
            <a:gdLst>
              <a:gd name="T0" fmla="*/ 4114800 w 21600"/>
              <a:gd name="T1" fmla="*/ 0 h 21600"/>
              <a:gd name="T2" fmla="*/ 8229600 w 21600"/>
              <a:gd name="T3" fmla="*/ 3152775 h 21600"/>
              <a:gd name="T4" fmla="*/ 4114800 w 21600"/>
              <a:gd name="T5" fmla="*/ 6305550 h 21600"/>
              <a:gd name="T6" fmla="*/ 0 w 21600"/>
              <a:gd name="T7" fmla="*/ 3152775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720" tIns="91440" rIns="90000" bIns="46800"/>
          <a:lstStyle/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r>
              <a:rPr lang="pt-BR" sz="3000" dirty="0">
                <a:ea typeface="SimSun" charset="-122"/>
              </a:rPr>
              <a:t>Adoecimento representa uma significativa </a:t>
            </a:r>
            <a:r>
              <a:rPr lang="pt-BR" sz="3000" b="1" dirty="0">
                <a:solidFill>
                  <a:srgbClr val="7030A0"/>
                </a:solidFill>
                <a:ea typeface="SimSun" charset="-122"/>
              </a:rPr>
              <a:t>RUPTURA </a:t>
            </a:r>
            <a:r>
              <a:rPr lang="pt-BR" sz="3000" dirty="0">
                <a:ea typeface="SimSun" charset="-122"/>
              </a:rPr>
              <a:t>na vida da pessoa e sua família.</a:t>
            </a: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r>
              <a:rPr lang="pt-BR" sz="3000" dirty="0">
                <a:ea typeface="SimSun" charset="-122"/>
              </a:rPr>
              <a:t>Afeta e ameaça a integridade física, </a:t>
            </a:r>
            <a:r>
              <a:rPr lang="pt-BR" sz="3000" b="1" dirty="0">
                <a:ea typeface="SimSun" charset="-122"/>
              </a:rPr>
              <a:t>psicossocial e sistema de crenças</a:t>
            </a:r>
            <a:r>
              <a:rPr lang="pt-BR" sz="3000" dirty="0">
                <a:ea typeface="SimSun" charset="-122"/>
              </a:rPr>
              <a:t>.</a:t>
            </a: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r>
              <a:rPr lang="pt-BR" sz="3000" dirty="0">
                <a:ea typeface="SimSun" charset="-122"/>
              </a:rPr>
              <a:t>                  Sensação de NÃO SER MAIS... </a:t>
            </a: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r>
              <a:rPr lang="pt-BR" sz="30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                                 SOFRIMENTO</a:t>
            </a: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solidFill>
                <a:srgbClr val="FF0000"/>
              </a:solidFill>
              <a:latin typeface="Arial" charset="0"/>
              <a:ea typeface="SimSun" charset="-122"/>
            </a:endParaRPr>
          </a:p>
          <a:p>
            <a:pPr marL="436563" indent="-315913" algn="just">
              <a:lnSpc>
                <a:spcPct val="90000"/>
              </a:lnSpc>
              <a:tabLst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  <a:tab pos="9580563" algn="l"/>
              </a:tabLst>
              <a:defRPr/>
            </a:pPr>
            <a:endParaRPr lang="pt-BR" sz="3000" dirty="0">
              <a:solidFill>
                <a:srgbClr val="FF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5755828" y="4077072"/>
            <a:ext cx="484188" cy="1271216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00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5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-11112" y="185532"/>
            <a:ext cx="12192000" cy="1129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dirty="0">
                <a:solidFill>
                  <a:srgbClr val="7030A0"/>
                </a:solidFill>
                <a:latin typeface="+mj-lt"/>
              </a:rPr>
              <a:t>Modelo do Processo Dual do Luto </a:t>
            </a:r>
            <a:r>
              <a:rPr lang="pt-BR" altLang="pt-BR" sz="3200" dirty="0">
                <a:solidFill>
                  <a:srgbClr val="7030A0"/>
                </a:solidFill>
                <a:latin typeface="+mj-lt"/>
              </a:rPr>
              <a:t>(</a:t>
            </a:r>
            <a:r>
              <a:rPr lang="pt-BR" altLang="pt-BR" sz="3200" dirty="0" err="1">
                <a:solidFill>
                  <a:srgbClr val="7030A0"/>
                </a:solidFill>
                <a:latin typeface="+mj-lt"/>
              </a:rPr>
              <a:t>Schut</a:t>
            </a:r>
            <a:r>
              <a:rPr lang="pt-BR" altLang="pt-BR" sz="3200" dirty="0">
                <a:solidFill>
                  <a:srgbClr val="7030A0"/>
                </a:solidFill>
                <a:latin typeface="+mj-lt"/>
              </a:rPr>
              <a:t> e </a:t>
            </a:r>
            <a:r>
              <a:rPr lang="pt-BR" altLang="pt-BR" sz="3200" dirty="0" err="1">
                <a:solidFill>
                  <a:srgbClr val="7030A0"/>
                </a:solidFill>
                <a:latin typeface="+mj-lt"/>
              </a:rPr>
              <a:t>Strobe</a:t>
            </a:r>
            <a:r>
              <a:rPr lang="pt-BR" altLang="pt-BR" sz="3200" dirty="0">
                <a:solidFill>
                  <a:srgbClr val="7030A0"/>
                </a:solidFill>
                <a:latin typeface="+mj-lt"/>
              </a:rPr>
              <a:t>, 1999-2001)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59733" y="2408819"/>
            <a:ext cx="21812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427538" y="4005263"/>
            <a:ext cx="5048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422775" y="4076700"/>
            <a:ext cx="514350" cy="73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4427538" y="4221163"/>
            <a:ext cx="576262" cy="71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489397" y="1449387"/>
            <a:ext cx="11088710" cy="520899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1927" y="9932881"/>
            <a:ext cx="180574" cy="11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7014162" y="2359315"/>
            <a:ext cx="4425620" cy="338714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</a:rPr>
              <a:t>Tarefas</a:t>
            </a:r>
            <a:r>
              <a:rPr lang="en-US" dirty="0">
                <a:solidFill>
                  <a:srgbClr val="002060"/>
                </a:solidFill>
              </a:rPr>
              <a:t> do </a:t>
            </a:r>
            <a:r>
              <a:rPr lang="en-US" dirty="0" err="1">
                <a:solidFill>
                  <a:srgbClr val="002060"/>
                </a:solidFill>
              </a:rPr>
              <a:t>cotidiano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</a:rPr>
              <a:t>Reorganizar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vida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</a:rPr>
              <a:t>Desenvolver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novos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papéis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272768" y="2422861"/>
            <a:ext cx="21717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0000"/>
                </a:solidFill>
              </a:rPr>
              <a:t>Restauração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4828060" y="1529698"/>
            <a:ext cx="230047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>
                <a:solidFill>
                  <a:srgbClr val="000000"/>
                </a:solidFill>
                <a:latin typeface="+mj-lt"/>
              </a:rPr>
              <a:t>Oscilação</a:t>
            </a:r>
          </a:p>
        </p:txBody>
      </p:sp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637701" y="2359315"/>
            <a:ext cx="4465894" cy="338714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</a:rPr>
              <a:t>Evitação</a:t>
            </a:r>
            <a:r>
              <a:rPr lang="en-US" dirty="0">
                <a:solidFill>
                  <a:srgbClr val="002060"/>
                </a:solidFill>
              </a:rPr>
              <a:t> das </a:t>
            </a:r>
            <a:r>
              <a:rPr lang="en-US" dirty="0" err="1">
                <a:solidFill>
                  <a:srgbClr val="002060"/>
                </a:solidFill>
              </a:rPr>
              <a:t>tarefas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restauração</a:t>
            </a: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Identificação</a:t>
            </a:r>
            <a:r>
              <a:rPr lang="en-US" dirty="0">
                <a:solidFill>
                  <a:srgbClr val="002060"/>
                </a:solidFill>
              </a:rPr>
              <a:t> com o </a:t>
            </a:r>
            <a:r>
              <a:rPr lang="en-US" dirty="0" err="1">
                <a:solidFill>
                  <a:srgbClr val="002060"/>
                </a:solidFill>
              </a:rPr>
              <a:t>pesar</a:t>
            </a: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</a:rPr>
              <a:t>Escopo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vida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reduzido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2300844" y="2338207"/>
            <a:ext cx="113960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0000"/>
                </a:solidFill>
              </a:rPr>
              <a:t>Perda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361413" y="5645838"/>
            <a:ext cx="34469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>
                <a:solidFill>
                  <a:srgbClr val="000000"/>
                </a:solidFill>
                <a:latin typeface="+mj-lt"/>
              </a:rPr>
              <a:t>Enfrentamento</a:t>
            </a:r>
          </a:p>
        </p:txBody>
      </p:sp>
      <p:cxnSp>
        <p:nvCxnSpPr>
          <p:cNvPr id="51" name="Conector de seta reta 50"/>
          <p:cNvCxnSpPr/>
          <p:nvPr/>
        </p:nvCxnSpPr>
        <p:spPr>
          <a:xfrm>
            <a:off x="4233441" y="2583752"/>
            <a:ext cx="3107517" cy="484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flipH="1" flipV="1">
            <a:off x="4830261" y="3296144"/>
            <a:ext cx="2354882" cy="37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flipV="1">
            <a:off x="5102282" y="3533659"/>
            <a:ext cx="1937471" cy="1860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>
            <a:endCxn id="49" idx="6"/>
          </p:cNvCxnSpPr>
          <p:nvPr/>
        </p:nvCxnSpPr>
        <p:spPr>
          <a:xfrm flipH="1">
            <a:off x="5103595" y="3719679"/>
            <a:ext cx="1910567" cy="333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flipH="1">
            <a:off x="4853653" y="4504224"/>
            <a:ext cx="2160509" cy="411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 flipV="1">
            <a:off x="5088363" y="4305402"/>
            <a:ext cx="1885525" cy="108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 flipV="1">
            <a:off x="4533896" y="4973969"/>
            <a:ext cx="2702762" cy="277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17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239491" y="1339555"/>
            <a:ext cx="758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dobe Caslon Pro" panose="0205050205050A020403" pitchFamily="18" charset="0"/>
              </a:rPr>
              <a:t>	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4683212" y="2405956"/>
            <a:ext cx="70654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</a:rPr>
              <a:t>CUIDAR da vida POSSÍVEL! Com toda potência existente nela, apesar da doença </a:t>
            </a:r>
          </a:p>
          <a:p>
            <a:pPr algn="just"/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147128" y="5175234"/>
            <a:ext cx="7675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	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" y="1180309"/>
            <a:ext cx="4024465" cy="33147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300" y="4460485"/>
            <a:ext cx="4116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rebuchet MS" charset="0"/>
              </a:rPr>
              <a:t>Determinam o curso da vida humana, decidindo questões como vida e morte, de maneira que nem Zeus. pode contestar suas decisões. Nona tece o fio da vida, Décima cuida de sua extensão e caminho, Morta corta o fio.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95721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E6DAF-6638-BC4C-BE3B-9D3DE729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600200"/>
            <a:ext cx="8229599" cy="492514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O amadurecimento que faz com que o familiar, ao tocar fundo sua dor, possa emergir renascido e transformado para vida.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Momento de transição psicossocial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Refazimento e reposicionamento diante da vida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Equipe deve escutar, repetir, acolher, cuidar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>
                <a:solidFill>
                  <a:srgbClr val="FF0000"/>
                </a:solidFill>
              </a:rPr>
              <a:t>EU ERA ------------------------------------------------------------ QUEM ME TORNO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055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F5F1F-3186-B74B-BF03-9D3D2D17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88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7030A0"/>
                </a:solidFill>
              </a:rPr>
              <a:t>TUDO PODE SER SUPORTADO SE EXISTIR SENTIDO/SIGNIFICADO - </a:t>
            </a:r>
            <a:r>
              <a:rPr lang="pt-BR" sz="3200" b="1" dirty="0" err="1">
                <a:solidFill>
                  <a:srgbClr val="7030A0"/>
                </a:solidFill>
              </a:rPr>
              <a:t>viktor</a:t>
            </a:r>
            <a:r>
              <a:rPr lang="pt-BR" sz="3200" b="1" dirty="0">
                <a:solidFill>
                  <a:srgbClr val="7030A0"/>
                </a:solidFill>
              </a:rPr>
              <a:t> </a:t>
            </a:r>
            <a:r>
              <a:rPr lang="pt-BR" sz="3200" b="1" dirty="0" err="1">
                <a:solidFill>
                  <a:srgbClr val="7030A0"/>
                </a:solidFill>
              </a:rPr>
              <a:t>frankl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E6DAF-6638-BC4C-BE3B-9D3DE729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600200"/>
            <a:ext cx="8229599" cy="492514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Deixar</a:t>
            </a:r>
            <a:r>
              <a:rPr lang="pt-BR" b="1" dirty="0">
                <a:solidFill>
                  <a:srgbClr val="FF0000"/>
                </a:solidFill>
              </a:rPr>
              <a:t> Partir </a:t>
            </a:r>
            <a:r>
              <a:rPr lang="pt-BR" dirty="0"/>
              <a:t>pode ser uma das maiores entregas, uma das maiores provas de amor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Mostrar que a doença e morte não apagam o eterno das relações, o eterno do amor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Nas memórias habita o eterno!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Devemos ILUMINAR estas memórias!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820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DC93E-1AFD-4A4E-90B9-00805E34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                                 EQUIPE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3517558-FC59-9B44-9644-52C58FD7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654"/>
            <a:ext cx="10515600" cy="103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ACOLHEDOR </a:t>
            </a:r>
            <a:r>
              <a:rPr lang="pt-BR" sz="4400" dirty="0"/>
              <a:t>–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ACOLHE A DOR 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MEDIADOR</a:t>
            </a:r>
            <a:r>
              <a:rPr lang="pt-BR" sz="4400" dirty="0"/>
              <a:t> – MEDIA A DOR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CUIDADOR</a:t>
            </a:r>
            <a:r>
              <a:rPr lang="pt-BR" sz="4400" dirty="0"/>
              <a:t> – CUIDA DA DOR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ESCUTADOR</a:t>
            </a:r>
            <a:r>
              <a:rPr lang="pt-BR" sz="4400" dirty="0"/>
              <a:t> – ESCUTA A DOR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TRANSFORMADOR</a:t>
            </a:r>
            <a:r>
              <a:rPr lang="pt-BR" sz="4400" dirty="0"/>
              <a:t> – TRANSFORMA A DOR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FF0000"/>
                </a:solidFill>
              </a:rPr>
              <a:t>CURADOR</a:t>
            </a:r>
            <a:r>
              <a:rPr lang="pt-BR" sz="4400" dirty="0"/>
              <a:t> – CURA A DOR</a:t>
            </a:r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91066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3">
            <a:extLst>
              <a:ext uri="{FF2B5EF4-FFF2-40B4-BE49-F238E27FC236}">
                <a16:creationId xmlns:a16="http://schemas.microsoft.com/office/drawing/2014/main" id="{6A4F73EB-5DE8-5549-8ED7-8477021D2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81000"/>
            <a:ext cx="1012904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9126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>
            <a:extLst>
              <a:ext uri="{FF2B5EF4-FFF2-40B4-BE49-F238E27FC236}">
                <a16:creationId xmlns:a16="http://schemas.microsoft.com/office/drawing/2014/main" id="{CDF45B95-BD83-3B45-A258-78E1774E7ADE}"/>
              </a:ext>
            </a:extLst>
          </p:cNvPr>
          <p:cNvSpPr txBox="1"/>
          <p:nvPr/>
        </p:nvSpPr>
        <p:spPr>
          <a:xfrm>
            <a:off x="822960" y="358776"/>
            <a:ext cx="10114280" cy="700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hangingPunct="1">
              <a:defRPr/>
            </a:pPr>
            <a:r>
              <a:rPr lang="en-US" sz="4600" b="1" spc="-97" dirty="0" err="1">
                <a:uFill>
                  <a:solidFill>
                    <a:srgbClr val="FFFFFF"/>
                  </a:solidFill>
                </a:uFill>
                <a:ea typeface="Roboto Black" panose="02000000000000000000" pitchFamily="2" charset="0"/>
              </a:rPr>
              <a:t>Kintsugi</a:t>
            </a:r>
            <a:endParaRPr sz="3600" b="1" dirty="0">
              <a:ea typeface="Roboto Black" panose="02000000000000000000" pitchFamily="2" charset="0"/>
            </a:endParaRPr>
          </a:p>
        </p:txBody>
      </p:sp>
      <p:sp>
        <p:nvSpPr>
          <p:cNvPr id="263" name="TextShape 2">
            <a:extLst>
              <a:ext uri="{FF2B5EF4-FFF2-40B4-BE49-F238E27FC236}">
                <a16:creationId xmlns:a16="http://schemas.microsoft.com/office/drawing/2014/main" id="{737FF891-2131-6D43-9469-13683142C8CE}"/>
              </a:ext>
            </a:extLst>
          </p:cNvPr>
          <p:cNvSpPr txBox="1"/>
          <p:nvPr/>
        </p:nvSpPr>
        <p:spPr>
          <a:xfrm>
            <a:off x="646785" y="796459"/>
            <a:ext cx="4854855" cy="51514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228240">
              <a:buClr>
                <a:srgbClr val="E40059"/>
              </a:buClr>
              <a:buFont typeface="Arial"/>
              <a:buChar char="•"/>
              <a:defRPr/>
            </a:pP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FD3B1ED5-F72E-9E48-B20F-F3A7A203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9" y="2057401"/>
            <a:ext cx="2870695" cy="29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5E92C3D3-5AE3-8845-9101-3E3A987F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0" y="2413747"/>
            <a:ext cx="46783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91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12503-D772-F043-AF0B-14CD6831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445"/>
            <a:ext cx="10515600" cy="5495375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/>
              <a:t>                                            OBRIGADA!!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deboragenezini@gmail.com</a:t>
            </a:r>
            <a:endParaRPr lang="pt-B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t-BR" sz="3600" dirty="0">
                <a:solidFill>
                  <a:srgbClr val="7030A0"/>
                </a:solidFill>
              </a:rPr>
              <a:t>@</a:t>
            </a:r>
            <a:r>
              <a:rPr lang="pt-BR" sz="3600" dirty="0" err="1">
                <a:solidFill>
                  <a:srgbClr val="7030A0"/>
                </a:solidFill>
              </a:rPr>
              <a:t>instituto_cuid_ar</a:t>
            </a:r>
            <a:endParaRPr lang="pt-BR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3D0162-296D-4048-900F-B5F716BC10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5074"/>
            <a:ext cx="22555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94482-6F2D-E647-99D8-E8640E50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   Abalos e Necessidade de Adaptação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69977E-5DF2-4348-A067-96B2ADE6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Física</a:t>
            </a:r>
          </a:p>
          <a:p>
            <a:r>
              <a:rPr lang="pt-BR" dirty="0"/>
              <a:t>Social</a:t>
            </a:r>
          </a:p>
          <a:p>
            <a:r>
              <a:rPr lang="pt-BR" dirty="0"/>
              <a:t>Financeira                                    </a:t>
            </a:r>
          </a:p>
          <a:p>
            <a:r>
              <a:rPr lang="pt-BR" dirty="0"/>
              <a:t>Rotina        </a:t>
            </a:r>
          </a:p>
          <a:p>
            <a:r>
              <a:rPr lang="pt-BR" dirty="0"/>
              <a:t>Emocional</a:t>
            </a:r>
          </a:p>
          <a:p>
            <a:r>
              <a:rPr lang="pt-BR" dirty="0"/>
              <a:t>Papéis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           PROFISSIONAL RECEBE DEMANDAS NESSE CENÁRIO DE CAOS           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69B343-B645-FC45-AF0D-842CBCD5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14" y="1799431"/>
            <a:ext cx="3030189" cy="31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E889A-64F7-FA46-9BD5-66F12A6D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Doença Oncológica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C906B-5569-414C-9683-E8378DCE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0913"/>
            <a:ext cx="10515600" cy="3216049"/>
          </a:xfrm>
        </p:spPr>
        <p:txBody>
          <a:bodyPr/>
          <a:lstStyle/>
          <a:p>
            <a:r>
              <a:rPr lang="pt-BR" dirty="0"/>
              <a:t>Estigmas</a:t>
            </a:r>
          </a:p>
          <a:p>
            <a:r>
              <a:rPr lang="pt-BR" dirty="0"/>
              <a:t>Sequelas emocionais de histórias de pessoas próximas ou não</a:t>
            </a:r>
          </a:p>
          <a:p>
            <a:r>
              <a:rPr lang="pt-BR" dirty="0"/>
              <a:t>Imaginário</a:t>
            </a:r>
          </a:p>
        </p:txBody>
      </p:sp>
    </p:spTree>
    <p:extLst>
      <p:ext uri="{BB962C8B-B14F-4D97-AF65-F5344CB8AC3E}">
        <p14:creationId xmlns:p14="http://schemas.microsoft.com/office/powerpoint/2010/main" val="301582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A774C0-8D19-5740-828C-F5D59032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57"/>
            <a:ext cx="10515600" cy="6698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7030A0"/>
                </a:solidFill>
              </a:rPr>
              <a:t> HELENA</a:t>
            </a:r>
          </a:p>
          <a:p>
            <a:pPr marL="0" indent="0">
              <a:buNone/>
            </a:pPr>
            <a:r>
              <a:rPr lang="pt-BR" dirty="0"/>
              <a:t>Tem 40 anos. Atuante dançarina e atriz. É casada, tem 2 filhos. Família feliz! Muitos planos de futuro.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7030A0"/>
                </a:solidFill>
              </a:rPr>
              <a:t>HELE</a:t>
            </a:r>
          </a:p>
          <a:p>
            <a:pPr marL="0" indent="0">
              <a:buNone/>
            </a:pPr>
            <a:r>
              <a:rPr lang="pt-BR" dirty="0"/>
              <a:t>Tem 40 anos. Não tem conseguido dançar pois seu corpo está adoecido. É casada, tem 2 filhos. Família impactada. Planos de futuro adiados.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7030A0"/>
                </a:solidFill>
              </a:rPr>
              <a:t>HEL</a:t>
            </a:r>
          </a:p>
          <a:p>
            <a:pPr marL="0" indent="0">
              <a:buNone/>
            </a:pPr>
            <a:r>
              <a:rPr lang="pt-BR" dirty="0"/>
              <a:t>Tem 41 anos. Está muito doente e quase não se movimenta mais. É casada, tem 2 filhos. Família em franco sofrimento. Encurtamento de todas as perspectivas de futuro.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7030A0"/>
                </a:solidFill>
              </a:rPr>
              <a:t> HE...</a:t>
            </a:r>
          </a:p>
          <a:p>
            <a:pPr marL="0" indent="0">
              <a:buNone/>
            </a:pPr>
            <a:r>
              <a:rPr lang="pt-BR" dirty="0"/>
              <a:t>Tem 41 anos. Se despede da própria vida. Seu futuro agora habita nas memórias da família...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0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304338" cy="936625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pt-BR" sz="3200" b="1" dirty="0">
                <a:solidFill>
                  <a:srgbClr val="7030A0"/>
                </a:solidFill>
              </a:rPr>
              <a:t>HELENA/FAMÍLIA     HELE/FAMILI     HEL/FAMI      HE/FA ...       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503712" y="1448842"/>
            <a:ext cx="2160588" cy="10795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575051" y="1124745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</a:rPr>
              <a:t>Diagnóstico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007620" y="6165304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</a:rPr>
              <a:t>Morte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782889" y="2895600"/>
            <a:ext cx="46166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  <a:latin typeface="Arial" charset="0"/>
                <a:cs typeface="Arial" charset="0"/>
              </a:rPr>
              <a:t>Tempo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3503364" y="6093296"/>
            <a:ext cx="2160588" cy="13915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 rot="5400000">
            <a:off x="935426" y="3820235"/>
            <a:ext cx="4726204" cy="107950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495549" y="1556792"/>
            <a:ext cx="4608512" cy="45365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Vida Funcional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FAMÍLIA</a:t>
            </a:r>
          </a:p>
        </p:txBody>
      </p:sp>
      <p:sp>
        <p:nvSpPr>
          <p:cNvPr id="4" name="Elipse 3"/>
          <p:cNvSpPr/>
          <p:nvPr/>
        </p:nvSpPr>
        <p:spPr>
          <a:xfrm>
            <a:off x="3868897" y="2065195"/>
            <a:ext cx="3672483" cy="3600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QUARTO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FAMILI</a:t>
            </a:r>
          </a:p>
        </p:txBody>
      </p:sp>
      <p:sp>
        <p:nvSpPr>
          <p:cNvPr id="14" name="Elipse 13"/>
          <p:cNvSpPr/>
          <p:nvPr/>
        </p:nvSpPr>
        <p:spPr>
          <a:xfrm>
            <a:off x="4258510" y="2519802"/>
            <a:ext cx="3024856" cy="28803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CAMA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FAMI</a:t>
            </a:r>
          </a:p>
        </p:txBody>
      </p:sp>
      <p:sp>
        <p:nvSpPr>
          <p:cNvPr id="15" name="Elipse 14"/>
          <p:cNvSpPr/>
          <p:nvPr/>
        </p:nvSpPr>
        <p:spPr>
          <a:xfrm>
            <a:off x="4623671" y="2895600"/>
            <a:ext cx="2093689" cy="2133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CORPO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31850" y="6190938"/>
            <a:ext cx="2185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Cavalcante, 2018</a:t>
            </a:r>
          </a:p>
        </p:txBody>
      </p:sp>
    </p:spTree>
    <p:extLst>
      <p:ext uri="{BB962C8B-B14F-4D97-AF65-F5344CB8AC3E}">
        <p14:creationId xmlns:p14="http://schemas.microsoft.com/office/powerpoint/2010/main" val="6412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8" grpId="0" build="p"/>
      <p:bldP spid="9" grpId="0"/>
      <p:bldP spid="11" grpId="0" animBg="1"/>
      <p:bldP spid="12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 rot="16200000">
            <a:off x="1424748" y="3186410"/>
            <a:ext cx="14581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8" name="Triângulo retângulo 7"/>
          <p:cNvSpPr/>
          <p:nvPr/>
        </p:nvSpPr>
        <p:spPr>
          <a:xfrm rot="16200000">
            <a:off x="3198462" y="1226715"/>
            <a:ext cx="3246275" cy="4914545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riângulo retângulo 8"/>
          <p:cNvSpPr/>
          <p:nvPr/>
        </p:nvSpPr>
        <p:spPr>
          <a:xfrm rot="5400000">
            <a:off x="3185720" y="1226714"/>
            <a:ext cx="3246275" cy="4914545"/>
          </a:xfrm>
          <a:prstGeom prst="rt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28867" y="4083556"/>
            <a:ext cx="19314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</a:rPr>
              <a:t>Cuidados Paliativos</a:t>
            </a: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6108751" y="2024845"/>
            <a:ext cx="18002" cy="338870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341637" y="5401754"/>
            <a:ext cx="15048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</a:rPr>
              <a:t>Início da</a:t>
            </a:r>
          </a:p>
          <a:p>
            <a:pPr algn="ctr"/>
            <a:r>
              <a:rPr lang="pt-BR" sz="1500" dirty="0" err="1">
                <a:solidFill>
                  <a:srgbClr val="000000"/>
                </a:solidFill>
              </a:rPr>
              <a:t>Terminalidade</a:t>
            </a:r>
            <a:endParaRPr lang="pt-BR" sz="1500" dirty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16263" y="5380475"/>
            <a:ext cx="129614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</a:rPr>
              <a:t>Diagnóstico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23592" y="2132857"/>
            <a:ext cx="1987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Tratamento modificador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266129" y="2059827"/>
            <a:ext cx="1080120" cy="3247297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</a:rPr>
              <a:t>P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R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O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C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E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S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O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ATIVO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DE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MORTE</a:t>
            </a:r>
          </a:p>
        </p:txBody>
      </p:sp>
      <p:sp>
        <p:nvSpPr>
          <p:cNvPr id="21" name="Triângulo retângulo 20"/>
          <p:cNvSpPr/>
          <p:nvPr/>
        </p:nvSpPr>
        <p:spPr>
          <a:xfrm>
            <a:off x="8346250" y="2066729"/>
            <a:ext cx="1566175" cy="3240395"/>
          </a:xfrm>
          <a:prstGeom prst="rtTriangle">
            <a:avLst/>
          </a:prstGeom>
          <a:solidFill>
            <a:srgbClr val="7030A0"/>
          </a:solidFill>
          <a:ln>
            <a:solidFill>
              <a:schemeClr val="tx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</a:rPr>
              <a:t>LUTO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4452567" y="2066729"/>
            <a:ext cx="0" cy="337104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732487" y="544522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</a:rPr>
              <a:t>Doença em Progressão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8346249" y="5229201"/>
            <a:ext cx="0" cy="208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613589" y="5438794"/>
            <a:ext cx="1458163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</a:rPr>
              <a:t>ÓBITO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6108751" y="5242973"/>
            <a:ext cx="0" cy="208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4452558" y="5229201"/>
            <a:ext cx="0" cy="208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2351584" y="5236654"/>
            <a:ext cx="0" cy="208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6651861" y="2492897"/>
            <a:ext cx="20194" cy="2814227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642008" y="3240922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</a:rPr>
              <a:t>Fase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Final 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De</a:t>
            </a:r>
          </a:p>
          <a:p>
            <a:pPr algn="ctr"/>
            <a:r>
              <a:rPr lang="pt-BR" b="1" dirty="0">
                <a:solidFill>
                  <a:prstClr val="white"/>
                </a:solidFill>
              </a:rPr>
              <a:t>Vida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962457" y="6233165"/>
            <a:ext cx="2689405" cy="7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E1FFE7-136B-154E-833C-C52DFB06BC65}"/>
              </a:ext>
            </a:extLst>
          </p:cNvPr>
          <p:cNvSpPr txBox="1"/>
          <p:nvPr/>
        </p:nvSpPr>
        <p:spPr>
          <a:xfrm>
            <a:off x="10227213" y="638673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OMS</a:t>
            </a:r>
          </a:p>
        </p:txBody>
      </p:sp>
    </p:spTree>
    <p:extLst>
      <p:ext uri="{BB962C8B-B14F-4D97-AF65-F5344CB8AC3E}">
        <p14:creationId xmlns:p14="http://schemas.microsoft.com/office/powerpoint/2010/main" val="37302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5086" y="89681"/>
            <a:ext cx="10044113" cy="1143000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pt-BR" b="1" dirty="0">
                <a:solidFill>
                  <a:srgbClr val="7030A0"/>
                </a:solidFill>
              </a:rPr>
              <a:t>       </a:t>
            </a:r>
            <a:r>
              <a:rPr lang="pt-BR" sz="3200" b="1" dirty="0">
                <a:solidFill>
                  <a:srgbClr val="7030A0"/>
                </a:solidFill>
              </a:rPr>
              <a:t>Necessidade de Cuidados da UNIDADE DE CUIDADOS</a:t>
            </a:r>
          </a:p>
        </p:txBody>
      </p:sp>
      <p:pic>
        <p:nvPicPr>
          <p:cNvPr id="12291" name="Espaço Reservado para Conteúdo 3" descr="Figura 1 Capítulo 66.t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1422400"/>
            <a:ext cx="4426857" cy="55911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Seta para a direita 4"/>
          <p:cNvSpPr/>
          <p:nvPr/>
        </p:nvSpPr>
        <p:spPr>
          <a:xfrm rot="16200000">
            <a:off x="2161383" y="4822032"/>
            <a:ext cx="2160587" cy="10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7653" name="CaixaDeTexto 5"/>
          <p:cNvSpPr txBox="1">
            <a:spLocks noChangeArrowheads="1"/>
          </p:cNvSpPr>
          <p:nvPr/>
        </p:nvSpPr>
        <p:spPr bwMode="auto">
          <a:xfrm rot="-5400000">
            <a:off x="2175670" y="4979195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prstClr val="black"/>
                </a:solidFill>
              </a:rPr>
              <a:t>Diagnóstico</a:t>
            </a:r>
          </a:p>
        </p:txBody>
      </p:sp>
      <p:sp>
        <p:nvSpPr>
          <p:cNvPr id="27655" name="CaixaDeTexto 7"/>
          <p:cNvSpPr txBox="1">
            <a:spLocks noChangeArrowheads="1"/>
          </p:cNvSpPr>
          <p:nvPr/>
        </p:nvSpPr>
        <p:spPr bwMode="auto">
          <a:xfrm rot="-5400000">
            <a:off x="7912895" y="4979195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prstClr val="black"/>
                </a:solidFill>
              </a:rPr>
              <a:t>Morte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4978400" y="6459539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prstClr val="black"/>
                </a:solidFill>
              </a:rPr>
              <a:t>Tempo</a:t>
            </a:r>
          </a:p>
        </p:txBody>
      </p:sp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3452584" y="2364147"/>
            <a:ext cx="4843463" cy="3719512"/>
            <a:chOff x="1879302" y="2236789"/>
            <a:chExt cx="4843759" cy="371950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Triângulo retângulo 10"/>
            <p:cNvSpPr/>
            <p:nvPr/>
          </p:nvSpPr>
          <p:spPr>
            <a:xfrm rot="16200000">
              <a:off x="2446983" y="1680219"/>
              <a:ext cx="3708397" cy="4843759"/>
            </a:xfrm>
            <a:prstGeom prst="rtTriangle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400" dirty="0">
                  <a:solidFill>
                    <a:schemeClr val="tx1"/>
                  </a:solidFill>
                </a:rPr>
                <a:t>Cuidados Paliativos</a:t>
              </a:r>
            </a:p>
          </p:txBody>
        </p:sp>
        <p:sp>
          <p:nvSpPr>
            <p:cNvPr id="12" name="Triângulo retângulo 11"/>
            <p:cNvSpPr/>
            <p:nvPr/>
          </p:nvSpPr>
          <p:spPr>
            <a:xfrm rot="5400000">
              <a:off x="2446982" y="1669109"/>
              <a:ext cx="3708400" cy="4843759"/>
            </a:xfrm>
            <a:prstGeom prst="rtTriangl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dirty="0">
                  <a:solidFill>
                    <a:prstClr val="black"/>
                  </a:solidFill>
                </a:rPr>
                <a:t>Tratamento Modificador</a:t>
              </a:r>
            </a:p>
          </p:txBody>
        </p:sp>
      </p:grpSp>
      <p:sp>
        <p:nvSpPr>
          <p:cNvPr id="13" name="Seta para a direita 12"/>
          <p:cNvSpPr/>
          <p:nvPr/>
        </p:nvSpPr>
        <p:spPr>
          <a:xfrm>
            <a:off x="3403602" y="6273378"/>
            <a:ext cx="4843463" cy="10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 rot="16200000">
            <a:off x="7410004" y="4788416"/>
            <a:ext cx="2160587" cy="10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B26FF7-2F4B-2B4B-9094-84D8FCB05FA2}"/>
              </a:ext>
            </a:extLst>
          </p:cNvPr>
          <p:cNvSpPr txBox="1"/>
          <p:nvPr/>
        </p:nvSpPr>
        <p:spPr>
          <a:xfrm>
            <a:off x="10344150" y="6315072"/>
            <a:ext cx="142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Cavalcante, 2018</a:t>
            </a:r>
          </a:p>
        </p:txBody>
      </p:sp>
    </p:spTree>
    <p:extLst>
      <p:ext uri="{BB962C8B-B14F-4D97-AF65-F5344CB8AC3E}">
        <p14:creationId xmlns:p14="http://schemas.microsoft.com/office/powerpoint/2010/main" val="22494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</TotalTime>
  <Words>1547</Words>
  <Application>Microsoft Macintosh PowerPoint</Application>
  <PresentationFormat>Widescreen</PresentationFormat>
  <Paragraphs>302</Paragraphs>
  <Slides>37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Adobe Caslon Pro</vt:lpstr>
      <vt:lpstr>Arial</vt:lpstr>
      <vt:lpstr>Calibri</vt:lpstr>
      <vt:lpstr>Calibri Light</vt:lpstr>
      <vt:lpstr>Roboto</vt:lpstr>
      <vt:lpstr>Times New Roman</vt:lpstr>
      <vt:lpstr>Trebuchet MS</vt:lpstr>
      <vt:lpstr>Wingdings</vt:lpstr>
      <vt:lpstr>Tema do Office</vt:lpstr>
      <vt:lpstr>Intervenções com Familiares de Pacientes Oncológicos</vt:lpstr>
      <vt:lpstr>                   O que é Família?</vt:lpstr>
      <vt:lpstr>Apresentação do PowerPoint</vt:lpstr>
      <vt:lpstr>   Abalos e Necessidade de Adaptação</vt:lpstr>
      <vt:lpstr>Doença Oncológica</vt:lpstr>
      <vt:lpstr>Apresentação do PowerPoint</vt:lpstr>
      <vt:lpstr>HELENA/FAMÍLIA     HELE/FAMILI     HEL/FAMI      HE/FA ...       </vt:lpstr>
      <vt:lpstr>Apresentação do PowerPoint</vt:lpstr>
      <vt:lpstr>       Necessidade de Cuidados da UNIDADE DE CUIDADOS</vt:lpstr>
      <vt:lpstr>                     Unidade Plural</vt:lpstr>
      <vt:lpstr>É importante pensar que nenhum sofrimento humano é comparável. O padecimento humano é único, singular e original. E cuidamos desse UM!!! IMPACTO DO SOFRIMENTO NA VIDA DESSE UM! </vt:lpstr>
      <vt:lpstr>               Conhecer para BEM-CUIDAR!</vt:lpstr>
      <vt:lpstr>               Conhecer para BEM-CUIDAR!</vt:lpstr>
      <vt:lpstr>               Conhecer para BEM-CUIDAR!</vt:lpstr>
      <vt:lpstr>               Modelo 4 H’s no Cuidado ao outro!                          Bases do cuidado </vt:lpstr>
      <vt:lpstr>Entrar no mundo família que pode estar despedindo –se dia a dia...</vt:lpstr>
      <vt:lpstr>Sofrimento/luto pode prejudicar a escuta, compreensão</vt:lpstr>
      <vt:lpstr>          Fatores de Risco e Fatores de Proteção</vt:lpstr>
      <vt:lpstr> </vt:lpstr>
      <vt:lpstr>Apresentação do PowerPoint</vt:lpstr>
      <vt:lpstr>De que forma Helena quer ser Cuidada? PESO DA DECISÃO!!!</vt:lpstr>
      <vt:lpstr>                               CASOS</vt:lpstr>
      <vt:lpstr>               CULPA e IMPOTÊNCIA</vt:lpstr>
      <vt:lpstr>            CERCO DO SILÊNCIO</vt:lpstr>
      <vt:lpstr>                   SUPERPROTEÇÃO </vt:lpstr>
      <vt:lpstr>Apresentação do PowerPoint</vt:lpstr>
      <vt:lpstr>Apresentação do PowerPoint</vt:lpstr>
      <vt:lpstr>No Caminho do Cuidado...</vt:lpstr>
      <vt:lpstr>Apresentação do PowerPoint</vt:lpstr>
      <vt:lpstr>Apresentação do PowerPoint</vt:lpstr>
      <vt:lpstr>Apresentação do PowerPoint</vt:lpstr>
      <vt:lpstr>Apresentação do PowerPoint</vt:lpstr>
      <vt:lpstr>TUDO PODE SER SUPORTADO SE EXISTIR SENTIDO/SIGNIFICADO - viktor frankl</vt:lpstr>
      <vt:lpstr>                                 EQUIPE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Intervenções com Familiares de Pacientes Oncológicos</dc:title>
  <dc:creator>Debora Genezini</dc:creator>
  <cp:lastModifiedBy>Debora Genezini</cp:lastModifiedBy>
  <cp:revision>7</cp:revision>
  <dcterms:created xsi:type="dcterms:W3CDTF">2022-02-22T21:46:11Z</dcterms:created>
  <dcterms:modified xsi:type="dcterms:W3CDTF">2022-03-13T16:56:40Z</dcterms:modified>
</cp:coreProperties>
</file>