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7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9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0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1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12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3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720" r:id="rId3"/>
    <p:sldMasterId id="2147483771" r:id="rId4"/>
    <p:sldMasterId id="2147483834" r:id="rId5"/>
    <p:sldMasterId id="2147483846" r:id="rId6"/>
    <p:sldMasterId id="2147483858" r:id="rId7"/>
    <p:sldMasterId id="2147483876" r:id="rId8"/>
    <p:sldMasterId id="2147483888" r:id="rId9"/>
    <p:sldMasterId id="2147483906" r:id="rId10"/>
    <p:sldMasterId id="2147483918" r:id="rId11"/>
    <p:sldMasterId id="2147483930" r:id="rId12"/>
    <p:sldMasterId id="2147483942" r:id="rId13"/>
    <p:sldMasterId id="2147483954" r:id="rId14"/>
  </p:sldMasterIdLst>
  <p:notesMasterIdLst>
    <p:notesMasterId r:id="rId44"/>
  </p:notesMasterIdLst>
  <p:sldIdLst>
    <p:sldId id="256" r:id="rId15"/>
    <p:sldId id="276" r:id="rId16"/>
    <p:sldId id="257" r:id="rId17"/>
    <p:sldId id="278" r:id="rId18"/>
    <p:sldId id="279" r:id="rId19"/>
    <p:sldId id="280" r:id="rId20"/>
    <p:sldId id="282" r:id="rId21"/>
    <p:sldId id="284" r:id="rId22"/>
    <p:sldId id="285" r:id="rId23"/>
    <p:sldId id="286" r:id="rId24"/>
    <p:sldId id="287" r:id="rId25"/>
    <p:sldId id="259" r:id="rId26"/>
    <p:sldId id="288" r:id="rId27"/>
    <p:sldId id="289" r:id="rId28"/>
    <p:sldId id="290" r:id="rId29"/>
    <p:sldId id="291" r:id="rId30"/>
    <p:sldId id="293" r:id="rId31"/>
    <p:sldId id="295" r:id="rId32"/>
    <p:sldId id="294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260" r:id="rId41"/>
    <p:sldId id="275" r:id="rId42"/>
    <p:sldId id="27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606"/>
    <a:srgbClr val="060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1B4D5-3D83-48F7-9C3C-33AA2BF503C1}" type="datetimeFigureOut">
              <a:rPr lang="pt-BR" smtClean="0"/>
              <a:t>31/12/2021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9185E-6B2D-403E-9E8D-BD2E3B10EB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247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Um Texto Fundo Cor">
    <p:bg>
      <p:bgPr>
        <a:solidFill>
          <a:srgbClr val="34B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8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4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34B6B9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99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48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4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Um Texto Fundo Cor">
    <p:bg>
      <p:bgPr>
        <a:solidFill>
          <a:srgbClr val="FFC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9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FCA05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5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Um Texto Fundo Cor">
    <p:bg>
      <p:bgPr>
        <a:solidFill>
          <a:srgbClr val="F05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86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2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0587D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41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91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/Final Degrade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5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4"/>
            <a:ext cx="8503920" cy="1293028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" y="2194560"/>
            <a:ext cx="10607040" cy="40690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49640" y="6356352"/>
            <a:ext cx="284988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4F973ADE-6AF9-47F3-9783-D7C87AABA82F}" type="datetimeFigureOut">
              <a:rPr lang="pt-BR" sz="2308" smtClean="0">
                <a:solidFill>
                  <a:srgbClr val="FEFDFF"/>
                </a:solidFill>
              </a:rPr>
              <a:pPr defTabSz="1172232"/>
              <a:t>31/12/2021</a:t>
            </a:fld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" y="6355847"/>
            <a:ext cx="7574280" cy="365125"/>
          </a:xfrm>
          <a:prstGeom prst="rect">
            <a:avLst/>
          </a:prstGeom>
        </p:spPr>
        <p:txBody>
          <a:bodyPr/>
          <a:lstStyle/>
          <a:p>
            <a:pPr defTabSz="1172232"/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2"/>
            <a:ext cx="263652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E97CAD8D-06C0-4139-8C3F-2611E27108D5}" type="slidenum">
              <a:rPr lang="pt-BR" sz="2308" smtClean="0">
                <a:solidFill>
                  <a:srgbClr val="FEFDFF"/>
                </a:solidFill>
              </a:rPr>
              <a:pPr defTabSz="1172232"/>
              <a:t>‹nº›</a:t>
            </a:fld>
            <a:endParaRPr lang="pt-BR" sz="2308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889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49640" y="6356352"/>
            <a:ext cx="284988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4F973ADE-6AF9-47F3-9783-D7C87AABA82F}" type="datetimeFigureOut">
              <a:rPr lang="pt-BR" sz="2308" smtClean="0">
                <a:solidFill>
                  <a:srgbClr val="FEFDFF"/>
                </a:solidFill>
              </a:rPr>
              <a:pPr defTabSz="1172232"/>
              <a:t>31/12/2021</a:t>
            </a:fld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2480" y="6355847"/>
            <a:ext cx="7574280" cy="365125"/>
          </a:xfrm>
          <a:prstGeom prst="rect">
            <a:avLst/>
          </a:prstGeom>
        </p:spPr>
        <p:txBody>
          <a:bodyPr/>
          <a:lstStyle/>
          <a:p>
            <a:pPr defTabSz="1172232"/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381002"/>
            <a:ext cx="263652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E97CAD8D-06C0-4139-8C3F-2611E27108D5}" type="slidenum">
              <a:rPr lang="pt-BR" sz="2308" smtClean="0">
                <a:solidFill>
                  <a:srgbClr val="FEFDFF"/>
                </a:solidFill>
              </a:rPr>
              <a:pPr defTabSz="1172232"/>
              <a:t>‹nº›</a:t>
            </a:fld>
            <a:endParaRPr lang="pt-BR" sz="2308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802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/Final Degrade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0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/Final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5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Degrade BP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66307" y="3671773"/>
            <a:ext cx="5415515" cy="693919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6307" y="5130307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8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BP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6307" y="3671773"/>
            <a:ext cx="5415515" cy="693919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6307" y="5130307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8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umário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671181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37053"/>
              </a:buClr>
              <a:buSzPct val="200000"/>
              <a:buFont typeface="+mj-lt"/>
              <a:buAutoNum type="arabicPeriod"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8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umário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671181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55489D"/>
              </a:buClr>
              <a:buSzPct val="200000"/>
              <a:buFont typeface="+mj-lt"/>
              <a:buAutoNum type="arabicPeriod"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1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305413" cy="692092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98065" y="2471227"/>
            <a:ext cx="5816819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98065" y="3256104"/>
            <a:ext cx="5816819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17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305413" cy="692092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8744" y="2975435"/>
            <a:ext cx="5816819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08744" y="3760312"/>
            <a:ext cx="5816819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8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305415" cy="692093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418789" y="2833668"/>
            <a:ext cx="6582364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18789" y="3618545"/>
            <a:ext cx="6582364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5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1237" cy="69129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34903" y="2762784"/>
            <a:ext cx="6422064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34903" y="3547661"/>
            <a:ext cx="6422064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4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02195" y="2734431"/>
            <a:ext cx="8056744" cy="1135821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64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3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Um Texto Fundo Cor"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0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522859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307736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1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55489D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47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2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02195" y="2734431"/>
            <a:ext cx="8056744" cy="1135821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64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52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Um Texto Fundo Cor">
    <p:bg>
      <p:bgPr>
        <a:solidFill>
          <a:srgbClr val="55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6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8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37053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1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Um Texto Fundo Cor">
    <p:bg>
      <p:bgPr>
        <a:solidFill>
          <a:srgbClr val="338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3384C5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1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93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2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Um Texto Fundo Cor">
    <p:bg>
      <p:bgPr>
        <a:solidFill>
          <a:srgbClr val="6AC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53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6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6AC07A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3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7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9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Um Texto Fundo Cor">
    <p:bg>
      <p:bgPr>
        <a:solidFill>
          <a:srgbClr val="34B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0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4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34B6B9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4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8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5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Um Texto Fundo Cor">
    <p:bg>
      <p:bgPr>
        <a:solidFill>
          <a:srgbClr val="FFC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1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85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FCA05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9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1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9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Um Texto Fundo Cor">
    <p:bg>
      <p:bgPr>
        <a:solidFill>
          <a:srgbClr val="F05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01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0587D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2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3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84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/Final Degrade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0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49640" y="6356352"/>
            <a:ext cx="284988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4F973ADE-6AF9-47F3-9783-D7C87AABA82F}" type="datetimeFigureOut">
              <a:rPr lang="pt-BR" sz="2308" smtClean="0">
                <a:solidFill>
                  <a:srgbClr val="FEFDFF"/>
                </a:solidFill>
              </a:rPr>
              <a:pPr defTabSz="1172232"/>
              <a:t>31/12/2021</a:t>
            </a:fld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2480" y="6355847"/>
            <a:ext cx="7574280" cy="365125"/>
          </a:xfrm>
          <a:prstGeom prst="rect">
            <a:avLst/>
          </a:prstGeom>
        </p:spPr>
        <p:txBody>
          <a:bodyPr/>
          <a:lstStyle/>
          <a:p>
            <a:pPr defTabSz="1172232"/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381002"/>
            <a:ext cx="263652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E97CAD8D-06C0-4139-8C3F-2611E27108D5}" type="slidenum">
              <a:rPr lang="pt-BR" sz="2308" smtClean="0">
                <a:solidFill>
                  <a:srgbClr val="FEFDFF"/>
                </a:solidFill>
              </a:rPr>
              <a:pPr defTabSz="1172232"/>
              <a:t>‹nº›</a:t>
            </a:fld>
            <a:endParaRPr lang="pt-BR" sz="2308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271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6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b="1" dirty="0">
              <a:solidFill>
                <a:srgbClr val="FFFFFF"/>
              </a:solidFill>
            </a:endParaRP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9BAD9-F641-4F78-9035-E0340324B024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49325"/>
      </p:ext>
    </p:extLst>
  </p:cSld>
  <p:clrMapOvr>
    <a:masterClrMapping/>
  </p:clrMapOvr>
  <p:transition spd="med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B016A-8056-4BF9-9537-3A83FA841498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86612"/>
      </p:ext>
    </p:extLst>
  </p:cSld>
  <p:clrMapOvr>
    <a:masterClrMapping/>
  </p:clrMapOvr>
  <p:transition spd="med"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CBEE6-702C-487C-BDDA-36AC951071D0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77321"/>
      </p:ext>
    </p:extLst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92C4A-D351-4BC5-B95C-BFE457BBA4BD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17911"/>
      </p:ext>
    </p:extLst>
  </p:cSld>
  <p:clrMapOvr>
    <a:masterClrMapping/>
  </p:clrMapOvr>
  <p:transition spd="med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AE744-7BCE-48E4-8328-29B6548A8A2B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81950"/>
      </p:ext>
    </p:extLst>
  </p:cSld>
  <p:clrMapOvr>
    <a:masterClrMapping/>
  </p:clrMapOvr>
  <p:transition spd="med"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D6F75-30D5-40E1-917D-ABD2038A7BFF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99984"/>
      </p:ext>
    </p:extLst>
  </p:cSld>
  <p:clrMapOvr>
    <a:masterClrMapping/>
  </p:clrMapOvr>
  <p:transition spd="med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703C1-8C24-423A-B7F0-9253A063EA92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23610"/>
      </p:ext>
    </p:extLst>
  </p:cSld>
  <p:clrMapOvr>
    <a:masterClrMapping/>
  </p:clrMapOvr>
  <p:transition spd="med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3F092-4948-4A06-9ADC-6DA7CB7A8F18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74438"/>
      </p:ext>
    </p:extLst>
  </p:cSld>
  <p:clrMapOvr>
    <a:masterClrMapping/>
  </p:clrMapOvr>
  <p:transition spd="med"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04F0-D544-4AC2-A586-7C7FCC9F8226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81283"/>
      </p:ext>
    </p:extLst>
  </p:cSld>
  <p:clrMapOvr>
    <a:masterClrMapping/>
  </p:clrMapOvr>
  <p:transition spd="med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D1C26-AA1D-4373-93D1-F6D6DD83CC31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62424"/>
      </p:ext>
    </p:extLst>
  </p:cSld>
  <p:clrMapOvr>
    <a:masterClrMapping/>
  </p:clrMapOvr>
  <p:transition spd="med"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1"/>
            <a:ext cx="27432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1"/>
            <a:ext cx="80264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947BD-AAAD-4A52-8878-55AC14ACE72F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27614"/>
      </p:ext>
    </p:extLst>
  </p:cSld>
  <p:clrMapOvr>
    <a:masterClrMapping/>
  </p:clrMapOvr>
  <p:transition spd="med">
    <p:rand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6" indent="0" algn="r">
              <a:buNone/>
              <a:defRPr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377"/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377"/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914377"/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25897FB-CA3F-4A51-B9AD-568D8091A8E4}" type="datetimeFigureOut">
              <a:rPr lang="pt-BR" smtClean="0"/>
              <a:pPr/>
              <a:t>31/12/2021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 dirty="0">
              <a:solidFill>
                <a:srgbClr val="002060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186F7C0-D184-4F18-ABEB-2F485EDB63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45971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4658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/Final Degrade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9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68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79488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193370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79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63922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959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07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840098" y="6407944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31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681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53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3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7"/>
            <a:ext cx="6400800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/Final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0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5190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753535"/>
            <a:ext cx="10820399" cy="2801935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1651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2" y="381004"/>
            <a:ext cx="6991492" cy="36406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4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300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5334000" cy="40241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0"/>
            <a:ext cx="5334000" cy="40241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3100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1" y="2183803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3132668"/>
            <a:ext cx="5311775" cy="308601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3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8"/>
            <a:ext cx="5334000" cy="308601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320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300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424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0"/>
            <a:ext cx="6510619" cy="5471925"/>
          </a:xfr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0"/>
            <a:ext cx="411480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748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3"/>
            <a:ext cx="3644963" cy="546744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0"/>
            <a:ext cx="687324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385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1"/>
            <a:ext cx="10822035" cy="81935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1"/>
            <a:ext cx="10821840" cy="34781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7"/>
            <a:ext cx="10820400" cy="701969"/>
          </a:xfrm>
        </p:spPr>
        <p:txBody>
          <a:bodyPr/>
          <a:lstStyle>
            <a:lvl1pPr marL="0" indent="0" algn="l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6218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400" cy="2802467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9" y="3649135"/>
            <a:ext cx="10130516" cy="99906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994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Degrade BP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66307" y="3671773"/>
            <a:ext cx="5415515" cy="693919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6307" y="5130307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07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5"/>
            <a:ext cx="10151533" cy="2604495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7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051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5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994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1" y="933451"/>
            <a:ext cx="609600" cy="584776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891"/>
            <a:r>
              <a:rPr lang="en-US" sz="6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1"/>
            <a:ext cx="609600" cy="584776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891"/>
            <a:r>
              <a:rPr lang="en-US" sz="6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64622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3"/>
            <a:ext cx="10146187" cy="251183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9" y="3648316"/>
            <a:ext cx="10144655" cy="99988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8884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95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3" y="762001"/>
            <a:ext cx="8610599" cy="130386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6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9"/>
          </a:xfrm>
        </p:spPr>
        <p:txBody>
          <a:bodyPr anchor="t">
            <a:normAutofit/>
          </a:bodyPr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6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6378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610599" cy="12954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9" y="4191002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9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1" indent="0">
              <a:buNone/>
              <a:defRPr sz="1200"/>
            </a:lvl2pPr>
            <a:lvl3pPr marL="685783" indent="0">
              <a:buNone/>
              <a:defRPr sz="1200"/>
            </a:lvl3pPr>
            <a:lvl4pPr marL="1028674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9" indent="0">
              <a:buNone/>
              <a:defRPr sz="1200"/>
            </a:lvl7pPr>
            <a:lvl8pPr marL="2400240" indent="0">
              <a:buNone/>
              <a:defRPr sz="1200"/>
            </a:lvl8pPr>
            <a:lvl9pPr marL="2743131" indent="0">
              <a:buNone/>
              <a:defRPr sz="12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9" y="4873766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6" y="4191002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1" indent="0">
              <a:buNone/>
              <a:defRPr sz="1200"/>
            </a:lvl2pPr>
            <a:lvl3pPr marL="685783" indent="0">
              <a:buNone/>
              <a:defRPr sz="1200"/>
            </a:lvl3pPr>
            <a:lvl4pPr marL="1028674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9" indent="0">
              <a:buNone/>
              <a:defRPr sz="1200"/>
            </a:lvl7pPr>
            <a:lvl8pPr marL="2400240" indent="0">
              <a:buNone/>
              <a:defRPr sz="1200"/>
            </a:lvl8pPr>
            <a:lvl9pPr marL="2743131" indent="0">
              <a:buNone/>
              <a:defRPr sz="12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7" y="4873765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2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7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1" indent="0">
              <a:buNone/>
              <a:defRPr sz="1200"/>
            </a:lvl2pPr>
            <a:lvl3pPr marL="685783" indent="0">
              <a:buNone/>
              <a:defRPr sz="1200"/>
            </a:lvl3pPr>
            <a:lvl4pPr marL="1028674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9" indent="0">
              <a:buNone/>
              <a:defRPr sz="1200"/>
            </a:lvl7pPr>
            <a:lvl8pPr marL="2400240" indent="0">
              <a:buNone/>
              <a:defRPr sz="1200"/>
            </a:lvl8pPr>
            <a:lvl9pPr marL="2743131" indent="0">
              <a:buNone/>
              <a:defRPr sz="12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4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555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0"/>
            <a:ext cx="10820400" cy="40241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398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7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9" y="745068"/>
            <a:ext cx="8204201" cy="390313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2" y="381002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4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8300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6" indent="0" algn="r">
              <a:buNone/>
              <a:defRPr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377"/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377"/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914377"/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25897FB-CA3F-4A51-B9AD-568D8091A8E4}" type="datetimeFigureOut">
              <a:rPr lang="pt-BR" smtClean="0"/>
              <a:pPr/>
              <a:t>31/12/2021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 dirty="0">
              <a:solidFill>
                <a:srgbClr val="002060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186F7C0-D184-4F18-ABEB-2F485EDB63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336397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26380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21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0219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BP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6307" y="3671773"/>
            <a:ext cx="5415515" cy="693919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6307" y="5130307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0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193370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28466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3198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04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840098" y="6407944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46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641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8282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2" y="5037663"/>
            <a:ext cx="551167" cy="279400"/>
          </a:xfrm>
        </p:spPr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16442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1789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2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068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umário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671181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37053"/>
              </a:buClr>
              <a:buSzPct val="200000"/>
              <a:buFont typeface="+mj-lt"/>
              <a:buAutoNum type="arabicPeriod"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0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8319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4"/>
            <a:ext cx="4718304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4"/>
            <a:ext cx="4718304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5212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11257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623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6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46498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5873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91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3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0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2520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3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0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914377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19266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04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umário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671181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55489D"/>
              </a:buClr>
              <a:buSzPct val="200000"/>
              <a:buFont typeface="+mj-lt"/>
              <a:buAutoNum type="arabicPeriod"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1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3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914377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90038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3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0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52474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8947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3"/>
            <a:ext cx="7433025" cy="4893735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45000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6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b="1">
              <a:solidFill>
                <a:srgbClr val="FFFFFF"/>
              </a:solidFill>
            </a:endParaRP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9BAD9-F641-4F78-9035-E0340324B024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19735"/>
      </p:ext>
    </p:extLst>
  </p:cSld>
  <p:clrMapOvr>
    <a:masterClrMapping/>
  </p:clrMapOvr>
  <p:transition spd="med">
    <p:rand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B016A-8056-4BF9-9537-3A83FA841498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96751"/>
      </p:ext>
    </p:extLst>
  </p:cSld>
  <p:clrMapOvr>
    <a:masterClrMapping/>
  </p:clrMapOvr>
  <p:transition spd="med">
    <p:rand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CBEE6-702C-487C-BDDA-36AC951071D0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12900"/>
      </p:ext>
    </p:extLst>
  </p:cSld>
  <p:clrMapOvr>
    <a:masterClrMapping/>
  </p:clrMapOvr>
  <p:transition spd="med">
    <p:rand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92C4A-D351-4BC5-B95C-BFE457BBA4BD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02405"/>
      </p:ext>
    </p:extLst>
  </p:cSld>
  <p:clrMapOvr>
    <a:masterClrMapping/>
  </p:clrMapOvr>
  <p:transition spd="med">
    <p:rand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AE744-7BCE-48E4-8328-29B6548A8A2B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93816"/>
      </p:ext>
    </p:extLst>
  </p:cSld>
  <p:clrMapOvr>
    <a:masterClrMapping/>
  </p:clrMapOvr>
  <p:transition spd="med">
    <p:rand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D6F75-30D5-40E1-917D-ABD2038A7BFF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00871"/>
      </p:ext>
    </p:extLst>
  </p:cSld>
  <p:clrMapOvr>
    <a:masterClrMapping/>
  </p:clrMapOvr>
  <p:transition spd="med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305413" cy="692092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98065" y="2471227"/>
            <a:ext cx="5816819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98065" y="3256104"/>
            <a:ext cx="5816819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4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703C1-8C24-423A-B7F0-9253A063EA92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43959"/>
      </p:ext>
    </p:extLst>
  </p:cSld>
  <p:clrMapOvr>
    <a:masterClrMapping/>
  </p:clrMapOvr>
  <p:transition spd="med">
    <p:rand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3F092-4948-4A06-9ADC-6DA7CB7A8F18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45091"/>
      </p:ext>
    </p:extLst>
  </p:cSld>
  <p:clrMapOvr>
    <a:masterClrMapping/>
  </p:clrMapOvr>
  <p:transition spd="med">
    <p:rand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04F0-D544-4AC2-A586-7C7FCC9F8226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11179"/>
      </p:ext>
    </p:extLst>
  </p:cSld>
  <p:clrMapOvr>
    <a:masterClrMapping/>
  </p:clrMapOvr>
  <p:transition spd="med">
    <p:rand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D1C26-AA1D-4373-93D1-F6D6DD83CC31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10310"/>
      </p:ext>
    </p:extLst>
  </p:cSld>
  <p:clrMapOvr>
    <a:masterClrMapping/>
  </p:clrMapOvr>
  <p:transition spd="med">
    <p:rand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1"/>
            <a:ext cx="27432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1"/>
            <a:ext cx="80264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947BD-AAAD-4A52-8878-55AC14ACE72F}" type="slidenum">
              <a:rPr lang="pt-BR" alt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91556"/>
      </p:ext>
    </p:extLst>
  </p:cSld>
  <p:clrMapOvr>
    <a:masterClrMapping/>
  </p:clrMapOvr>
  <p:transition spd="med">
    <p:rand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6" indent="0" algn="r">
              <a:buNone/>
              <a:defRPr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377"/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377"/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914377"/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25897FB-CA3F-4A51-B9AD-568D8091A8E4}" type="datetimeFigureOut">
              <a:rPr lang="pt-BR" smtClean="0"/>
              <a:pPr/>
              <a:t>31/12/2021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 dirty="0">
              <a:solidFill>
                <a:srgbClr val="002060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186F7C0-D184-4F18-ABEB-2F485EDB63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850286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133088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82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29180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193370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305413" cy="692092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8744" y="2975435"/>
            <a:ext cx="5816819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08744" y="3760312"/>
            <a:ext cx="5816819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64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78444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5161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90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840098" y="6407944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15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8446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742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6" indent="0" algn="r">
              <a:buNone/>
              <a:defRPr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377"/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377"/>
              <a:endParaRPr 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914377"/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25897FB-CA3F-4A51-B9AD-568D8091A8E4}" type="datetimeFigureOut">
              <a:rPr lang="pt-BR" smtClean="0"/>
              <a:pPr/>
              <a:t>31/12/2021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 dirty="0">
              <a:solidFill>
                <a:srgbClr val="002060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186F7C0-D184-4F18-ABEB-2F485EDB63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082003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06157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10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80555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305415" cy="692093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418789" y="2833668"/>
            <a:ext cx="6582364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18789" y="3618545"/>
            <a:ext cx="6582364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1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193370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5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3834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3725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5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25897FB-CA3F-4A51-B9AD-568D8091A8E4}" type="datetimeFigureOut">
              <a:rPr lang="pt-BR" smtClean="0">
                <a:solidFill>
                  <a:srgbClr val="FFFFFF"/>
                </a:solidFill>
              </a:rPr>
              <a:pPr/>
              <a:t>31/12/2021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840098" y="6407944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86F7C0-D184-4F18-ABEB-2F485EDB635C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377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77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1810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86F7C0-D184-4F18-ABEB-2F485EDB635C}" type="slidenum">
              <a:rPr lang="pt-BR" smtClean="0">
                <a:solidFill>
                  <a:srgbClr val="002060"/>
                </a:solidFill>
              </a:rPr>
              <a:pPr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446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3660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8562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33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1237" cy="69129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34903" y="2762784"/>
            <a:ext cx="6422064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34903" y="3547661"/>
            <a:ext cx="6422064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5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3765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0980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7948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8894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1349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5254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5906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9193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1"/>
            <a:ext cx="12192000" cy="186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803405"/>
            <a:ext cx="9753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632201"/>
            <a:ext cx="9753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2" y="4323846"/>
            <a:ext cx="3063239" cy="365125"/>
          </a:xfrm>
        </p:spPr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4323847"/>
            <a:ext cx="6507480" cy="365125"/>
          </a:xfrm>
        </p:spPr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895600" cy="365125"/>
          </a:xfrm>
        </p:spPr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8637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50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02195" y="2734431"/>
            <a:ext cx="8056744" cy="1135821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64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12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1"/>
            <a:ext cx="12192000" cy="186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5"/>
            <a:ext cx="1060704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2" y="3641726"/>
            <a:ext cx="10607041" cy="135413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957" y="381002"/>
            <a:ext cx="889564" cy="365125"/>
          </a:xfrm>
        </p:spPr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4448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482" y="2194560"/>
            <a:ext cx="5214105" cy="40690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466" y="2194560"/>
            <a:ext cx="5210053" cy="40690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3209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503920" cy="12954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5039" y="2183803"/>
            <a:ext cx="491154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1" y="3132668"/>
            <a:ext cx="5214105" cy="31309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2026" y="2183803"/>
            <a:ext cx="490749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466" y="3132668"/>
            <a:ext cx="5210055" cy="31309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8235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9341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6850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746760"/>
            <a:ext cx="6217920" cy="5516880"/>
          </a:xfr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41148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6346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543430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03365" y="751242"/>
            <a:ext cx="4898979" cy="55123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5434307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4853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3" y="4697361"/>
            <a:ext cx="10608643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2473" y="977035"/>
            <a:ext cx="10600347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5516717"/>
            <a:ext cx="1060704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737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1"/>
            <a:ext cx="12192000" cy="186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3"/>
            <a:ext cx="1060704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49135"/>
            <a:ext cx="103632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4342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1"/>
            <a:ext cx="12192000" cy="186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3"/>
            <a:ext cx="10151533" cy="275623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50976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74598"/>
            <a:ext cx="10371669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79439"/>
            <a:ext cx="6440875" cy="365125"/>
          </a:xfr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611" y="80772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377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62311" y="302133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377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603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Um Texto Fundo Cor"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1"/>
            <a:ext cx="12192000" cy="186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24703"/>
            <a:ext cx="1036637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89" y="3648316"/>
            <a:ext cx="1036481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7888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78884"/>
            <a:ext cx="6440875" cy="365125"/>
          </a:xfr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7C5F6119-ADF7-4A48-AD2C-2D85AC9F7EFB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1875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3" y="762001"/>
            <a:ext cx="8503919" cy="130386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92481" y="2202080"/>
            <a:ext cx="341376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92480" y="2904565"/>
            <a:ext cx="341376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2983" y="2201333"/>
            <a:ext cx="3413760" cy="6265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01041" y="2904069"/>
            <a:ext cx="341376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5759" y="2192866"/>
            <a:ext cx="3413760" cy="6265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85760" y="2904565"/>
            <a:ext cx="341376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7901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509312" cy="12954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92480" y="4113340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92480" y="2331721"/>
            <a:ext cx="341376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92480" y="4796105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89164" y="4113340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89163" y="2331721"/>
            <a:ext cx="3413760" cy="150986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87811" y="4796104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91153" y="4113340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91152" y="2331722"/>
            <a:ext cx="341376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91029" y="4796101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5564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0" y="2194560"/>
            <a:ext cx="10607040" cy="406908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7388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1"/>
            <a:ext cx="12192000" cy="1862139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2120" y="747184"/>
            <a:ext cx="205740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2" y="746127"/>
            <a:ext cx="8370713" cy="424973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522859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307736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31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55489D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4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7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02195" y="2734431"/>
            <a:ext cx="8056744" cy="1135821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64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26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Um Texto Fundo Cor">
    <p:bg>
      <p:bgPr>
        <a:solidFill>
          <a:srgbClr val="55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2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6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37053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0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0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6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Um Texto Fundo Cor">
    <p:bg>
      <p:bgPr>
        <a:solidFill>
          <a:srgbClr val="338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2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3384C5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51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2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5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Um Texto Fundo Cor">
    <p:bg>
      <p:bgPr>
        <a:solidFill>
          <a:srgbClr val="6AC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2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1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6AC07A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7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1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8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Um Texto Fundo Cor">
    <p:bg>
      <p:bgPr>
        <a:solidFill>
          <a:srgbClr val="34B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83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00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34B6B9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6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5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4B6B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97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Um Texto Fundo Cor">
    <p:bg>
      <p:bgPr>
        <a:solidFill>
          <a:srgbClr val="FFC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5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FCA05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9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9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FCA0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35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Um Texto Fundo Cor">
    <p:bg>
      <p:bgPr>
        <a:solidFill>
          <a:srgbClr val="F05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0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3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0587D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7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3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0587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9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/Final Degrade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6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4"/>
            <a:ext cx="8503920" cy="1293028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" y="2194560"/>
            <a:ext cx="10607040" cy="40690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49640" y="6356352"/>
            <a:ext cx="284988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4F973ADE-6AF9-47F3-9783-D7C87AABA82F}" type="datetimeFigureOut">
              <a:rPr lang="pt-BR" sz="2308" smtClean="0">
                <a:solidFill>
                  <a:srgbClr val="FEFDFF"/>
                </a:solidFill>
              </a:rPr>
              <a:pPr defTabSz="1172232"/>
              <a:t>31/12/2021</a:t>
            </a:fld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" y="6355847"/>
            <a:ext cx="7574280" cy="365125"/>
          </a:xfrm>
          <a:prstGeom prst="rect">
            <a:avLst/>
          </a:prstGeom>
        </p:spPr>
        <p:txBody>
          <a:bodyPr/>
          <a:lstStyle/>
          <a:p>
            <a:pPr defTabSz="1172232"/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2"/>
            <a:ext cx="263652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E97CAD8D-06C0-4139-8C3F-2611E27108D5}" type="slidenum">
              <a:rPr lang="pt-BR" sz="2308" smtClean="0">
                <a:solidFill>
                  <a:srgbClr val="FEFDFF"/>
                </a:solidFill>
              </a:rPr>
              <a:pPr defTabSz="1172232"/>
              <a:t>‹nº›</a:t>
            </a:fld>
            <a:endParaRPr lang="pt-BR" sz="2308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136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49640" y="6356352"/>
            <a:ext cx="284988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4F973ADE-6AF9-47F3-9783-D7C87AABA82F}" type="datetimeFigureOut">
              <a:rPr lang="pt-BR" sz="2308" smtClean="0">
                <a:solidFill>
                  <a:srgbClr val="FEFDFF"/>
                </a:solidFill>
              </a:rPr>
              <a:pPr defTabSz="1172232"/>
              <a:t>31/12/2021</a:t>
            </a:fld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2480" y="6355847"/>
            <a:ext cx="7574280" cy="365125"/>
          </a:xfrm>
          <a:prstGeom prst="rect">
            <a:avLst/>
          </a:prstGeom>
        </p:spPr>
        <p:txBody>
          <a:bodyPr/>
          <a:lstStyle/>
          <a:p>
            <a:pPr defTabSz="1172232"/>
            <a:endParaRPr lang="pt-BR" sz="2308">
              <a:solidFill>
                <a:srgbClr val="FEFD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381002"/>
            <a:ext cx="2636520" cy="365125"/>
          </a:xfrm>
          <a:prstGeom prst="rect">
            <a:avLst/>
          </a:prstGeom>
        </p:spPr>
        <p:txBody>
          <a:bodyPr/>
          <a:lstStyle/>
          <a:p>
            <a:pPr defTabSz="1172232"/>
            <a:fld id="{E97CAD8D-06C0-4139-8C3F-2611E27108D5}" type="slidenum">
              <a:rPr lang="pt-BR" sz="2308" smtClean="0">
                <a:solidFill>
                  <a:srgbClr val="FEFDFF"/>
                </a:solidFill>
              </a:rPr>
              <a:pPr defTabSz="1172232"/>
              <a:t>‹nº›</a:t>
            </a:fld>
            <a:endParaRPr lang="pt-BR" sz="2308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243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/Final Degrade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9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/Final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9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Degrade BP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66307" y="3671773"/>
            <a:ext cx="5415515" cy="693919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6307" y="5130307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1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BP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6307" y="3671773"/>
            <a:ext cx="5415515" cy="693919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6307" y="5130307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34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umário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671181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37053"/>
              </a:buClr>
              <a:buSzPct val="200000"/>
              <a:buFont typeface="+mj-lt"/>
              <a:buAutoNum type="arabicPeriod"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3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umário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671181"/>
            <a:ext cx="5415515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55489D"/>
              </a:buClr>
              <a:buSzPct val="200000"/>
              <a:buFont typeface="+mj-lt"/>
              <a:buAutoNum type="arabicPeriod"/>
              <a:defRPr sz="2133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4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305413" cy="692092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98065" y="2471227"/>
            <a:ext cx="5816819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98065" y="3256104"/>
            <a:ext cx="5816819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8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305413" cy="692092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8744" y="2975435"/>
            <a:ext cx="5816819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08744" y="3760312"/>
            <a:ext cx="5816819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3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305415" cy="692093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418789" y="2833668"/>
            <a:ext cx="6582364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18789" y="3618545"/>
            <a:ext cx="6582364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8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1237" cy="69129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34903" y="2762784"/>
            <a:ext cx="6422064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34903" y="3547661"/>
            <a:ext cx="6422064" cy="506888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7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02195" y="2734431"/>
            <a:ext cx="8056744" cy="1135821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64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Um Texto Fundo Cor"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9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522859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307736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3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55489D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0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46F5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3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9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02195" y="2734431"/>
            <a:ext cx="8056744" cy="1135821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64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97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Um Texto Fundo Cor">
    <p:bg>
      <p:bgPr>
        <a:solidFill>
          <a:srgbClr val="55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F37053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5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F37053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15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58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55489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Um Texto Fundo Cor">
    <p:bg>
      <p:bgPr>
        <a:solidFill>
          <a:srgbClr val="338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05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1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3384C5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9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42064" y="1443847"/>
            <a:ext cx="3242568" cy="628900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15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3384C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85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Um Texto Fundo Cor">
    <p:bg>
      <p:bgPr>
        <a:solidFill>
          <a:srgbClr val="6AC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5"/>
            <a:ext cx="9767145" cy="3807192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48" y="6234217"/>
            <a:ext cx="2899529" cy="162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5" y="5840818"/>
            <a:ext cx="876656" cy="89872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FEFDFF"/>
                </a:solidFill>
              </a:rPr>
              <a:pPr defTabSz="1172232"/>
              <a:t>‹nº›</a:t>
            </a:fld>
            <a:endParaRPr lang="en-US" dirty="0">
              <a:solidFill>
                <a:srgbClr val="FE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92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5178" y="494506"/>
            <a:ext cx="9768175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6208" y="2033626"/>
            <a:ext cx="9767145" cy="384972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867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653953" y="1741559"/>
            <a:ext cx="3242568" cy="556623"/>
          </a:xfrm>
          <a:prstGeom prst="rect">
            <a:avLst/>
          </a:prstGeom>
        </p:spPr>
        <p:txBody>
          <a:bodyPr lIns="216823" tIns="108411" rIns="216823" bIns="108411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2133" dirty="0">
              <a:solidFill>
                <a:srgbClr val="FEFD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7" y="1279382"/>
            <a:ext cx="9769200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5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5178" y="2379168"/>
            <a:ext cx="4395036" cy="37570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457189" indent="-457189">
              <a:lnSpc>
                <a:spcPct val="150000"/>
              </a:lnSpc>
              <a:buClr>
                <a:srgbClr val="6AC07A"/>
              </a:buClr>
              <a:buSzPct val="200000"/>
              <a:buFont typeface="+mj-lt"/>
              <a:buAutoNum type="arabicPeriod"/>
              <a:defRPr sz="1467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  <a:p>
            <a:pPr lvl="0"/>
            <a:r>
              <a:rPr lang="en-US" dirty="0" err="1" smtClean="0"/>
              <a:t>ítem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5177" y="494506"/>
            <a:ext cx="10717864" cy="55662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5178" y="1279382"/>
            <a:ext cx="10718989" cy="53484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555546" y="2370318"/>
            <a:ext cx="5757495" cy="338544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5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952" y="495297"/>
            <a:ext cx="9768176" cy="628900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1951" y="2036270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1953" y="1282865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555548" y="2033626"/>
            <a:ext cx="4505043" cy="3863900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54521" y="1279382"/>
            <a:ext cx="3242017" cy="60429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8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61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1832" y="437799"/>
            <a:ext cx="9768176" cy="596363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3733" b="1" i="0">
                <a:solidFill>
                  <a:srgbClr val="6AC07A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do 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832" y="2499595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833" y="1222676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157008" y="2499593"/>
            <a:ext cx="2684525" cy="3355403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315377" y="2499597"/>
            <a:ext cx="3463608" cy="335540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600" b="0" i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 i="0">
                <a:latin typeface="Chevin Pro Light"/>
                <a:cs typeface="Chevin Pro Light"/>
              </a:defRPr>
            </a:lvl2pPr>
            <a:lvl3pPr>
              <a:defRPr sz="1867" b="0" i="0">
                <a:latin typeface="Chevin Pro Light"/>
                <a:cs typeface="Chevin Pro Light"/>
              </a:defRPr>
            </a:lvl3pPr>
            <a:lvl4pPr>
              <a:defRPr sz="1867" b="0" i="0">
                <a:latin typeface="Chevin Pro Light"/>
                <a:cs typeface="Chevin Pro Light"/>
              </a:defRPr>
            </a:lvl4pPr>
            <a:lvl5pPr>
              <a:defRPr sz="1867" b="0" i="0">
                <a:latin typeface="Chevin Pro Light"/>
                <a:cs typeface="Chevin Pro Ligh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 smtClean="0"/>
              <a:t>Insira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4350" y="1222674"/>
            <a:ext cx="3242017" cy="971205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400" b="0" i="0" baseline="0">
                <a:solidFill>
                  <a:srgbClr val="5F5F5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 err="1" smtClean="0"/>
              <a:t>Subtítulo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linhas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6" y="6017359"/>
            <a:ext cx="510379" cy="532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5" y="6234217"/>
            <a:ext cx="2899529" cy="162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3163" y="6322828"/>
            <a:ext cx="550531" cy="38503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accent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1172232"/>
            <a:fld id="{841C1E6D-82D2-AB41-849C-B306F2821F71}" type="slidenum">
              <a:rPr lang="en-US" smtClean="0">
                <a:solidFill>
                  <a:srgbClr val="6D6D6D"/>
                </a:solidFill>
              </a:rPr>
              <a:pPr defTabSz="1172232"/>
              <a:t>‹nº›</a:t>
            </a:fld>
            <a:endParaRPr lang="en-US" dirty="0">
              <a:solidFill>
                <a:srgbClr val="6D6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87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8" Type="http://schemas.openxmlformats.org/officeDocument/2006/relationships/slideLayout" Target="../slideLayouts/slideLayout25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75.xml"/><Relationship Id="rId5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9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151.xml"/><Relationship Id="rId42" Type="http://schemas.openxmlformats.org/officeDocument/2006/relationships/slideLayout" Target="../slideLayouts/slideLayout159.xml"/><Relationship Id="rId47" Type="http://schemas.openxmlformats.org/officeDocument/2006/relationships/slideLayout" Target="../slideLayouts/slideLayout164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5.xml"/><Relationship Id="rId46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46.xml"/><Relationship Id="rId41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4.xml"/><Relationship Id="rId40" Type="http://schemas.openxmlformats.org/officeDocument/2006/relationships/slideLayout" Target="../slideLayouts/slideLayout157.xml"/><Relationship Id="rId45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53.xml"/><Relationship Id="rId4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48.xml"/><Relationship Id="rId44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30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52.xml"/><Relationship Id="rId43" Type="http://schemas.openxmlformats.org/officeDocument/2006/relationships/slideLayout" Target="../slideLayouts/slideLayout160.xml"/><Relationship Id="rId48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8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19" Type="http://schemas.openxmlformats.org/officeDocument/2006/relationships/image" Target="../media/image23.jpg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1"/>
            <a:ext cx="10972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200775"/>
            <a:ext cx="416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190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 spd="med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377"/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 defTabSz="914377"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5840098" y="6407944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377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11529696" y="6407944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914377"/>
            <a:fld id="{7186F7C0-D184-4F18-ABEB-2F485EDB635C}" type="slidenum">
              <a:rPr lang="pt-BR" smtClean="0">
                <a:solidFill>
                  <a:srgbClr val="002060"/>
                </a:solidFill>
              </a:rPr>
              <a:pPr defTabSz="914377"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2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51" indent="-256026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6" indent="-228594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15" indent="-228594" algn="l" rtl="0" eaLnBrk="1" latinLnBrk="0" hangingPunct="1">
        <a:spcBef>
          <a:spcPts val="351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1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160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349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377"/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 defTabSz="914377"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5840098" y="6407944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377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11529696" y="6407944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914377"/>
            <a:fld id="{7186F7C0-D184-4F18-ABEB-2F485EDB635C}" type="slidenum">
              <a:rPr lang="pt-BR" smtClean="0">
                <a:solidFill>
                  <a:srgbClr val="002060"/>
                </a:solidFill>
              </a:rPr>
              <a:pPr defTabSz="914377"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9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51" indent="-256026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6" indent="-228594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15" indent="-228594" algn="l" rtl="0" eaLnBrk="1" latinLnBrk="0" hangingPunct="1">
        <a:spcBef>
          <a:spcPts val="351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1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160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349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42C2326-5F09-42DF-A3E5-34D17BE15B7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7"/>
              <a:t>31/12/2021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B72562C-D293-43C5-8D44-8067FDFBEFC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7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8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4"/>
            <a:ext cx="850392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0" y="2194560"/>
            <a:ext cx="1060704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9640" y="6356352"/>
            <a:ext cx="2849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F973ADE-6AF9-47F3-9783-D7C87AABA82F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914377"/>
              <a:t>31/12/2021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55847"/>
            <a:ext cx="757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636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97CAD8D-06C0-4139-8C3F-2611E27108D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914377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29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</p:sldLayoutIdLst>
  <p:txStyles>
    <p:titleStyle>
      <a:lvl1pPr algn="r" defTabSz="914377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4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73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763" r:id="rId43"/>
    <p:sldLayoutId id="2147483764" r:id="rId44"/>
    <p:sldLayoutId id="2147483765" r:id="rId45"/>
    <p:sldLayoutId id="2147483766" r:id="rId46"/>
    <p:sldLayoutId id="2147483767" r:id="rId47"/>
    <p:sldLayoutId id="2147483768" r:id="rId48"/>
    <p:sldLayoutId id="2147483769" r:id="rId49"/>
    <p:sldLayoutId id="2147483770" r:id="rId5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80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11" r:id="rId40"/>
    <p:sldLayoutId id="2147483812" r:id="rId41"/>
    <p:sldLayoutId id="2147483813" r:id="rId42"/>
    <p:sldLayoutId id="2147483814" r:id="rId43"/>
    <p:sldLayoutId id="2147483815" r:id="rId44"/>
    <p:sldLayoutId id="2147483816" r:id="rId45"/>
    <p:sldLayoutId id="2147483817" r:id="rId46"/>
    <p:sldLayoutId id="2147483818" r:id="rId47"/>
    <p:sldLayoutId id="2147483819" r:id="rId48"/>
    <p:sldLayoutId id="2147483821" r:id="rId4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1"/>
            <a:ext cx="10972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200775"/>
            <a:ext cx="416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113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ransition spd="med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377"/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 defTabSz="914377"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5840098" y="6407944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377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11529696" y="6407944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914377"/>
            <a:fld id="{7186F7C0-D184-4F18-ABEB-2F485EDB635C}" type="slidenum">
              <a:rPr lang="pt-BR" smtClean="0">
                <a:solidFill>
                  <a:srgbClr val="002060"/>
                </a:solidFill>
              </a:rPr>
              <a:pPr defTabSz="914377"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5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51" indent="-256026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6" indent="-228594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15" indent="-228594" algn="l" rtl="0" eaLnBrk="1" latinLnBrk="0" hangingPunct="1">
        <a:spcBef>
          <a:spcPts val="351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1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160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349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2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891"/>
              <a:t>12/31/2021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7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891"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57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r" defTabSz="685783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1651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377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377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377"/>
            <a:fld id="{B25897FB-CA3F-4A51-B9AD-568D8091A8E4}" type="datetimeFigureOut">
              <a:rPr lang="pt-BR" smtClean="0">
                <a:solidFill>
                  <a:srgbClr val="002060"/>
                </a:solidFill>
              </a:rPr>
              <a:pPr defTabSz="914377"/>
              <a:t>31/12/2021</a:t>
            </a:fld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5840098" y="6407944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377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11529696" y="6407944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914377"/>
            <a:fld id="{7186F7C0-D184-4F18-ABEB-2F485EDB635C}" type="slidenum">
              <a:rPr lang="pt-BR" smtClean="0">
                <a:solidFill>
                  <a:srgbClr val="002060"/>
                </a:solidFill>
              </a:rPr>
              <a:pPr defTabSz="914377"/>
              <a:t>‹nº›</a:t>
            </a:fld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4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51" indent="-256026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6" indent="-228594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15" indent="-228594" algn="l" rtl="0" eaLnBrk="1" latinLnBrk="0" hangingPunct="1">
        <a:spcBef>
          <a:spcPts val="351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1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160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349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2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377"/>
            <a:fld id="{526664BE-E418-456A-BEF5-4B1C82C59FE2}" type="datetimeFigureOut">
              <a:rPr lang="pt-BR" smtClean="0">
                <a:solidFill>
                  <a:prstClr val="black"/>
                </a:solidFill>
              </a:rPr>
              <a:pPr defTabSz="914377"/>
              <a:t>31/12/2021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2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377"/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377"/>
            <a:fld id="{7C5F6119-ADF7-4A48-AD2C-2D85AC9F7EFB}" type="slidenum">
              <a:rPr lang="pt-BR" smtClean="0">
                <a:solidFill>
                  <a:prstClr val="black"/>
                </a:solidFill>
              </a:rPr>
              <a:pPr defTabSz="914377"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8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perdaseluto.com/-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1012" y="724232"/>
            <a:ext cx="8689976" cy="2509213"/>
          </a:xfrm>
        </p:spPr>
        <p:txBody>
          <a:bodyPr/>
          <a:lstStyle/>
          <a:p>
            <a:r>
              <a:rPr lang="pt-BR" dirty="0" smtClean="0"/>
              <a:t>lutos: paciente e família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1012" y="3233445"/>
            <a:ext cx="8689976" cy="1371599"/>
          </a:xfrm>
        </p:spPr>
        <p:txBody>
          <a:bodyPr/>
          <a:lstStyle/>
          <a:p>
            <a:r>
              <a:rPr lang="pt-BR" dirty="0" smtClean="0"/>
              <a:t>Psicólogas: Debora </a:t>
            </a:r>
            <a:r>
              <a:rPr lang="pt-BR" dirty="0" err="1" smtClean="0"/>
              <a:t>Genezini</a:t>
            </a:r>
            <a:r>
              <a:rPr lang="pt-BR" dirty="0" smtClean="0"/>
              <a:t> E VANESSA KARAM</a:t>
            </a:r>
          </a:p>
        </p:txBody>
      </p:sp>
    </p:spTree>
    <p:extLst>
      <p:ext uri="{BB962C8B-B14F-4D97-AF65-F5344CB8AC3E}">
        <p14:creationId xmlns:p14="http://schemas.microsoft.com/office/powerpoint/2010/main" val="20088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775820" y="470151"/>
            <a:ext cx="586814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1"/>
            <a:r>
              <a:rPr lang="pt-BR" sz="3751" b="1">
                <a:solidFill>
                  <a:prstClr val="black"/>
                </a:solidFill>
              </a:rPr>
              <a:t>Câncer </a:t>
            </a:r>
            <a:endParaRPr lang="pt-BR" sz="3751" b="1" dirty="0">
              <a:solidFill>
                <a:prstClr val="white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381243" y="1389969"/>
            <a:ext cx="7243147" cy="83538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pt-BR" sz="1400" b="1" i="1" dirty="0">
                <a:solidFill>
                  <a:prstClr val="white"/>
                </a:solidFill>
              </a:rPr>
              <a:t>	</a:t>
            </a:r>
            <a:r>
              <a:rPr lang="pt-BR" b="1" i="1" dirty="0">
                <a:solidFill>
                  <a:prstClr val="white"/>
                </a:solidFill>
              </a:rPr>
              <a:t>Doença: alterações importantes inerentes ao paciente e sua família, relacionadas à rotina, à condição emocional, aos planejamentos e às expectativas. 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Seta em curva para a direita 14"/>
          <p:cNvSpPr/>
          <p:nvPr/>
        </p:nvSpPr>
        <p:spPr>
          <a:xfrm>
            <a:off x="1802603" y="1743662"/>
            <a:ext cx="578640" cy="12635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pt-BR" sz="1351">
              <a:solidFill>
                <a:prstClr val="white"/>
              </a:solidFill>
            </a:endParaRPr>
          </a:p>
        </p:txBody>
      </p:sp>
      <p:sp>
        <p:nvSpPr>
          <p:cNvPr id="22" name="Seta em curva para a direita 21"/>
          <p:cNvSpPr/>
          <p:nvPr/>
        </p:nvSpPr>
        <p:spPr>
          <a:xfrm>
            <a:off x="1827805" y="3727172"/>
            <a:ext cx="578640" cy="12860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pt-BR" sz="1351">
              <a:solidFill>
                <a:prstClr val="white"/>
              </a:solidFill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398405" y="2403453"/>
            <a:ext cx="7243147" cy="83538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pt-BR" sz="1400" b="1" i="1">
                <a:solidFill>
                  <a:prstClr val="white"/>
                </a:solidFill>
              </a:rPr>
              <a:t>	</a:t>
            </a:r>
            <a:r>
              <a:rPr lang="pt-BR" b="1" i="1">
                <a:solidFill>
                  <a:prstClr val="white"/>
                </a:solidFill>
              </a:rPr>
              <a:t>Diagnóstico e após: constante marca definitiva na vida e contato com a imprevisibilidade e com a necessidade de manter a flexibilidade perante constantes alterações.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421845" y="3416937"/>
            <a:ext cx="7243147" cy="83538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pt-BR" sz="1400" b="1" i="1">
                <a:solidFill>
                  <a:prstClr val="white"/>
                </a:solidFill>
              </a:rPr>
              <a:t>	</a:t>
            </a:r>
            <a:r>
              <a:rPr lang="pt-BR" b="1" i="1">
                <a:solidFill>
                  <a:prstClr val="white"/>
                </a:solidFill>
              </a:rPr>
              <a:t>“Outra vida”: experiências vão modificando a história de vida, que passa a ser permeada por rotinas da doença com carga ansiógena.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4" name="Seta em curva para a esquerda 13"/>
          <p:cNvSpPr/>
          <p:nvPr/>
        </p:nvSpPr>
        <p:spPr>
          <a:xfrm>
            <a:off x="9624393" y="2727976"/>
            <a:ext cx="514351" cy="120887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pt-BR" sz="1351">
              <a:solidFill>
                <a:prstClr val="white"/>
              </a:solidFill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453253" y="4430422"/>
            <a:ext cx="7243147" cy="75230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pt-BR" sz="1400" b="1" i="1" dirty="0">
                <a:solidFill>
                  <a:prstClr val="white"/>
                </a:solidFill>
              </a:rPr>
              <a:t>	</a:t>
            </a:r>
            <a:r>
              <a:rPr lang="pt-BR" b="1" i="1" dirty="0">
                <a:solidFill>
                  <a:prstClr val="white"/>
                </a:solidFill>
              </a:rPr>
              <a:t>Busca de sentido: necessidade do câncer ser escutado e significado pelo o sujeito que o porta.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097107" y="5501508"/>
            <a:ext cx="2014536" cy="93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r>
              <a:rPr lang="pt-BR" sz="2000" b="1" dirty="0">
                <a:solidFill>
                  <a:prstClr val="white"/>
                </a:solidFill>
              </a:rPr>
              <a:t>Câncer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4995548" y="5499719"/>
            <a:ext cx="2014536" cy="92431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r>
              <a:rPr lang="pt-BR" sz="2000" b="1">
                <a:solidFill>
                  <a:prstClr val="white"/>
                </a:solidFill>
              </a:rPr>
              <a:t>Pessoa</a:t>
            </a:r>
            <a:endParaRPr lang="pt-BR" sz="2000" b="1" dirty="0">
              <a:solidFill>
                <a:prstClr val="white"/>
              </a:solidFill>
            </a:endParaRP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7867031" y="5498201"/>
            <a:ext cx="2014536" cy="924315"/>
          </a:xfrm>
          <a:prstGeom prst="roundRect">
            <a:avLst/>
          </a:prstGeom>
          <a:solidFill>
            <a:srgbClr val="6D3FC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r>
              <a:rPr lang="pt-BR" sz="2000" b="1">
                <a:solidFill>
                  <a:prstClr val="white"/>
                </a:solidFill>
              </a:rPr>
              <a:t>Significado</a:t>
            </a:r>
            <a:endParaRPr lang="pt-BR" sz="2000" b="1" dirty="0">
              <a:solidFill>
                <a:prstClr val="whit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68902" y="5498200"/>
            <a:ext cx="5693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pt-BR" sz="5000" b="1" i="1">
                <a:solidFill>
                  <a:prstClr val="black"/>
                </a:solidFill>
              </a:rPr>
              <a:t>+</a:t>
            </a:r>
            <a:endParaRPr lang="pt-BR" sz="5000">
              <a:solidFill>
                <a:prstClr val="black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7153865" y="5529469"/>
            <a:ext cx="5693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pt-BR" sz="5000" b="1" i="1">
                <a:solidFill>
                  <a:prstClr val="black"/>
                </a:solidFill>
              </a:rPr>
              <a:t>=</a:t>
            </a:r>
            <a:endParaRPr lang="pt-BR" sz="5000">
              <a:solidFill>
                <a:prstClr val="black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 l="32572" t="29450" r="42714" b="51239"/>
          <a:stretch/>
        </p:blipFill>
        <p:spPr>
          <a:xfrm rot="20617587">
            <a:off x="261001" y="262795"/>
            <a:ext cx="2712268" cy="13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ítulo 1"/>
          <p:cNvSpPr>
            <a:spLocks noGrp="1"/>
          </p:cNvSpPr>
          <p:nvPr>
            <p:ph type="title"/>
          </p:nvPr>
        </p:nvSpPr>
        <p:spPr bwMode="auto">
          <a:xfrm>
            <a:off x="983433" y="320933"/>
            <a:ext cx="4519167" cy="7064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altLang="pt-BR" sz="6000" dirty="0">
                <a:solidFill>
                  <a:srgbClr val="060606"/>
                </a:solidFill>
                <a:latin typeface="Tw Cen MT" panose="020B0602020104020603" pitchFamily="34" charset="0"/>
              </a:rPr>
              <a:t>Impacto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5377667" y="481885"/>
            <a:ext cx="5112568" cy="451459"/>
          </a:xfrm>
          <a:prstGeom prst="rect">
            <a:avLst/>
          </a:prstGeom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914377"/>
            <a:r>
              <a:rPr lang="pt-BR" altLang="pt-BR" sz="2400" dirty="0">
                <a:solidFill>
                  <a:srgbClr val="060606"/>
                </a:solidFill>
                <a:effectLst/>
                <a:latin typeface="Tw Cen MT" panose="020B0602020104020603" pitchFamily="34" charset="0"/>
              </a:rPr>
              <a:t>Ruptura do Mundo Presumido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4727848" y="626334"/>
            <a:ext cx="448989" cy="162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8256241" y="6439223"/>
            <a:ext cx="2575347" cy="451459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914377"/>
            <a:r>
              <a:rPr lang="pt-BR" sz="1600" dirty="0">
                <a:solidFill>
                  <a:srgbClr val="060606"/>
                </a:solidFill>
                <a:effectLst/>
                <a:latin typeface="Tw Cen MT" panose="020B0602020104020603" pitchFamily="34" charset="0"/>
                <a:cs typeface="Times New Roman" panose="02020603050405020304" pitchFamily="18" charset="0"/>
              </a:rPr>
              <a:t>Colin Parkes, 1998</a:t>
            </a:r>
            <a:endParaRPr lang="pt-BR" altLang="pt-BR" sz="1600" dirty="0">
              <a:solidFill>
                <a:srgbClr val="060606"/>
              </a:solidFill>
              <a:effectLst/>
              <a:latin typeface="Tw Cen MT" panose="020B0602020104020603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7850983" y="1496051"/>
            <a:ext cx="2014536" cy="93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r>
              <a:rPr lang="pt-BR" sz="2000" b="1" dirty="0">
                <a:solidFill>
                  <a:prstClr val="white"/>
                </a:solidFill>
              </a:rPr>
              <a:t>Perda real </a:t>
            </a:r>
          </a:p>
          <a:p>
            <a:pPr algn="ctr" defTabSz="342891"/>
            <a:r>
              <a:rPr lang="pt-BR" sz="2000" b="1" dirty="0">
                <a:solidFill>
                  <a:prstClr val="white"/>
                </a:solidFill>
              </a:rPr>
              <a:t>da Saúde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7850983" y="3210863"/>
            <a:ext cx="2014536" cy="93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r>
              <a:rPr lang="pt-BR" sz="2000" b="1" dirty="0">
                <a:solidFill>
                  <a:prstClr val="white"/>
                </a:solidFill>
              </a:rPr>
              <a:t>Sentimentos de perda 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7916191" y="4971261"/>
            <a:ext cx="2014536" cy="93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r>
              <a:rPr lang="pt-BR" sz="2000" b="1" dirty="0">
                <a:solidFill>
                  <a:prstClr val="white"/>
                </a:solidFill>
              </a:rPr>
              <a:t>LUTO</a:t>
            </a:r>
          </a:p>
        </p:txBody>
      </p:sp>
      <p:sp>
        <p:nvSpPr>
          <p:cNvPr id="15" name="Seta para a direita 14"/>
          <p:cNvSpPr/>
          <p:nvPr/>
        </p:nvSpPr>
        <p:spPr>
          <a:xfrm rot="5400000">
            <a:off x="8698964" y="2739377"/>
            <a:ext cx="448989" cy="162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8" name="Seta para a direita 17"/>
          <p:cNvSpPr/>
          <p:nvPr/>
        </p:nvSpPr>
        <p:spPr>
          <a:xfrm rot="5400000">
            <a:off x="8698963" y="4508318"/>
            <a:ext cx="448989" cy="162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9" name="Seta em curva para a direita 18"/>
          <p:cNvSpPr/>
          <p:nvPr/>
        </p:nvSpPr>
        <p:spPr>
          <a:xfrm>
            <a:off x="7050650" y="1916833"/>
            <a:ext cx="719052" cy="3744416"/>
          </a:xfrm>
          <a:prstGeom prst="curvedRightArrow">
            <a:avLst>
              <a:gd name="adj1" fmla="val 8663"/>
              <a:gd name="adj2" fmla="val 60071"/>
              <a:gd name="adj3" fmla="val 36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pt-BR" sz="1351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24000" y="5661250"/>
            <a:ext cx="5868144" cy="1368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793119" y="1238745"/>
            <a:ext cx="6318448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Paciente: 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da saúde/alteração imagem corporal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auto estima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privacidade 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funcionalidade 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de autonomia 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de poder de decisão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do convívio familiar - do status 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do trabalho e financeira 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de identidade social/perda amigos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do sentido da vida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medo de ser esquecido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perdas reais, perdas simbólicas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perda do não vivido</a:t>
            </a:r>
          </a:p>
          <a:p>
            <a:pPr marL="457189" lvl="1" defTabSz="914377">
              <a:defRPr/>
            </a:pPr>
            <a:endParaRPr lang="pt-BR" sz="1100" dirty="0" smtClean="0">
              <a:solidFill>
                <a:srgbClr val="060606"/>
              </a:solidFill>
              <a:latin typeface="Tw Cen MT" panose="020B0602020104020603" pitchFamily="34" charset="0"/>
            </a:endParaRPr>
          </a:p>
          <a:p>
            <a:pPr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Familiares: 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ansiedade de separação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compreensão - expectativa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ambivalência – sentimento de culpa </a:t>
            </a:r>
          </a:p>
          <a:p>
            <a:pPr marL="457189" lvl="1" defTabSz="914377">
              <a:defRPr/>
            </a:pPr>
            <a:r>
              <a:rPr lang="pt-BR" dirty="0" smtClean="0">
                <a:solidFill>
                  <a:srgbClr val="060606"/>
                </a:solidFill>
                <a:latin typeface="Tw Cen MT" panose="020B0602020104020603" pitchFamily="34" charset="0"/>
              </a:rPr>
              <a:t>decisões compartilhadas</a:t>
            </a:r>
            <a:endParaRPr lang="pt-BR" dirty="0">
              <a:solidFill>
                <a:srgbClr val="060606"/>
              </a:solidFill>
              <a:latin typeface="Tw Cen MT" panose="020B0602020104020603" pitchFamily="34" charset="0"/>
            </a:endParaRPr>
          </a:p>
        </p:txBody>
      </p:sp>
      <p:pic>
        <p:nvPicPr>
          <p:cNvPr id="16" name="Imagem 15"/>
          <p:cNvPicPr/>
          <p:nvPr/>
        </p:nvPicPr>
        <p:blipFill rotWithShape="1">
          <a:blip r:embed="rId2" cstate="print"/>
          <a:srcRect l="20786" r="16176"/>
          <a:stretch/>
        </p:blipFill>
        <p:spPr>
          <a:xfrm>
            <a:off x="0" y="4657"/>
            <a:ext cx="12192000" cy="68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Sintomas luto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sz="2100" dirty="0" smtClean="0"/>
              <a:t>Afetivo</a:t>
            </a:r>
            <a:r>
              <a:rPr lang="pt-BR" sz="2100" dirty="0"/>
              <a:t>: depressão, ansiedade, culpa, raiva e hostilidade, falta de prazer e solidão; </a:t>
            </a:r>
          </a:p>
          <a:p>
            <a:pPr algn="just">
              <a:defRPr/>
            </a:pPr>
            <a:r>
              <a:rPr lang="pt-BR" sz="2100" dirty="0"/>
              <a:t>Comportamental: agitação, fadiga e choro; </a:t>
            </a:r>
          </a:p>
          <a:p>
            <a:pPr algn="just">
              <a:defRPr/>
            </a:pPr>
            <a:r>
              <a:rPr lang="pt-BR" sz="2100" dirty="0"/>
              <a:t>Atitudes em relação a si – outros, e ao ambiente: auto reprovação, baixa autoestima, desamparo, suspeita, problemas, atitudes ambivalentes; </a:t>
            </a:r>
          </a:p>
          <a:p>
            <a:pPr algn="just">
              <a:defRPr/>
            </a:pPr>
            <a:r>
              <a:rPr lang="pt-BR" sz="2100" dirty="0"/>
              <a:t>Cognitivo: lentidão de pensamento e da concentração; </a:t>
            </a:r>
          </a:p>
          <a:p>
            <a:pPr algn="just">
              <a:defRPr/>
            </a:pPr>
            <a:r>
              <a:rPr lang="pt-BR" sz="2100" dirty="0"/>
              <a:t>Mudanças fisiológicas e queixas somáticas: perda do apetite, distúrbio do sono, perda de energia, queixas somáticas do falecido, mudanças de ingestão, suscetibilidade a doenças. </a:t>
            </a:r>
          </a:p>
          <a:p>
            <a:pPr algn="just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971302" y="6076290"/>
            <a:ext cx="466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dirty="0"/>
              <a:t>(</a:t>
            </a:r>
            <a:r>
              <a:rPr lang="pt-BR" dirty="0" err="1"/>
              <a:t>Stroebe</a:t>
            </a:r>
            <a:r>
              <a:rPr lang="pt-BR" dirty="0"/>
              <a:t> &amp; </a:t>
            </a:r>
            <a:r>
              <a:rPr lang="pt-BR" dirty="0" err="1"/>
              <a:t>Stroebe</a:t>
            </a:r>
            <a:r>
              <a:rPr lang="pt-BR" dirty="0"/>
              <a:t> (1987, apud Fonseca,2004))</a:t>
            </a:r>
          </a:p>
        </p:txBody>
      </p:sp>
    </p:spTree>
    <p:extLst>
      <p:ext uri="{BB962C8B-B14F-4D97-AF65-F5344CB8AC3E}">
        <p14:creationId xmlns:p14="http://schemas.microsoft.com/office/powerpoint/2010/main" val="321599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 bwMode="auto">
          <a:xfrm>
            <a:off x="352196" y="162606"/>
            <a:ext cx="11520491" cy="706439"/>
          </a:xfrm>
          <a:solidFill>
            <a:schemeClr val="bg1"/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altLang="pt-BR" dirty="0" smtClean="0"/>
              <a:t>         </a:t>
            </a:r>
            <a:r>
              <a:rPr lang="pt-BR" altLang="pt-BR" b="1" dirty="0" smtClean="0">
                <a:latin typeface="Tw Cen MT" panose="020B0602020104020603" pitchFamily="34" charset="0"/>
              </a:rPr>
              <a:t>Função do Luto Antecipatório</a:t>
            </a:r>
            <a:endParaRPr lang="pt-BR" altLang="pt-BR" sz="3600" b="1" dirty="0">
              <a:latin typeface="Tw Cen MT" panose="020B0602020104020603" pitchFamily="34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352198" y="1229520"/>
            <a:ext cx="7275513" cy="5268685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pt-BR" sz="3100" dirty="0"/>
              <a:t>	</a:t>
            </a:r>
            <a:r>
              <a:rPr lang="pt-BR" sz="3100" dirty="0">
                <a:latin typeface="Tw Cen MT" panose="020B0602020104020603" pitchFamily="34" charset="0"/>
              </a:rPr>
              <a:t>Possibilitar o fortalecimento dos recursos para enfrentamento de situações críticas e possibilitar também reflexões sobre a finitude, propiciando novas concepções sobre a morte.</a:t>
            </a:r>
            <a:endParaRPr lang="pt-BR" sz="1000" dirty="0">
              <a:latin typeface="Tw Cen MT" panose="020B0602020104020603" pitchFamily="34" charset="0"/>
            </a:endParaRPr>
          </a:p>
          <a:p>
            <a:pPr marL="0" indent="0" algn="just">
              <a:lnSpc>
                <a:spcPct val="120000"/>
              </a:lnSpc>
              <a:buNone/>
              <a:defRPr/>
            </a:pPr>
            <a:endParaRPr lang="pt-BR" sz="1000" dirty="0"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pt-BR" sz="3100" dirty="0">
                <a:latin typeface="Tw Cen MT" panose="020B0602020104020603" pitchFamily="34" charset="0"/>
              </a:rPr>
              <a:t>Possibilita </a:t>
            </a:r>
          </a:p>
          <a:p>
            <a:pPr algn="just">
              <a:lnSpc>
                <a:spcPct val="120000"/>
              </a:lnSpc>
              <a:defRPr/>
            </a:pPr>
            <a:r>
              <a:rPr lang="pt-BR" sz="3100" dirty="0">
                <a:latin typeface="Tw Cen MT" panose="020B0602020104020603" pitchFamily="34" charset="0"/>
              </a:rPr>
              <a:t>Ao Paciente: a percepção do processo de agravamento de sua doença e proximidade da morte; abordar decisões, discutir suas relações com pessoas significativas e ser incluídos nas decisões da família.  </a:t>
            </a:r>
          </a:p>
          <a:p>
            <a:pPr algn="just">
              <a:lnSpc>
                <a:spcPct val="120000"/>
              </a:lnSpc>
              <a:defRPr/>
            </a:pPr>
            <a:r>
              <a:rPr lang="pt-BR" sz="3100" dirty="0">
                <a:latin typeface="Tw Cen MT" panose="020B0602020104020603" pitchFamily="34" charset="0"/>
              </a:rPr>
              <a:t>A Família: buscar resolver pendências, desenvolver recursos para lidar com a doença, cuidar das relações com a pessoa que está próxima da morte.  </a:t>
            </a:r>
          </a:p>
          <a:p>
            <a:pPr marL="0" indent="0">
              <a:buNone/>
              <a:defRPr/>
            </a:pPr>
            <a:endParaRPr lang="pt-BR" dirty="0"/>
          </a:p>
        </p:txBody>
      </p:sp>
      <p:pic>
        <p:nvPicPr>
          <p:cNvPr id="9" name="Picture 4" descr="Resultado de imagem para giz de cera escorre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-249" r="-362" b="249"/>
          <a:stretch>
            <a:fillRect/>
          </a:stretch>
        </p:blipFill>
        <p:spPr bwMode="auto">
          <a:xfrm>
            <a:off x="7627713" y="1215007"/>
            <a:ext cx="4244975" cy="528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9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10" y="1271555"/>
            <a:ext cx="7173685" cy="5380264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506506" y="623483"/>
            <a:ext cx="9161495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377"/>
            <a:r>
              <a:rPr lang="pt-BR" sz="2400" b="1" dirty="0">
                <a:solidFill>
                  <a:srgbClr val="060606"/>
                </a:solidFill>
                <a:effectLst/>
                <a:latin typeface="Tw Cen MT" panose="020B0602020104020603" pitchFamily="34" charset="0"/>
                <a:ea typeface="MingLiU" panose="02020509000000000000" pitchFamily="49" charset="-120"/>
              </a:rPr>
              <a:t>Fases do luto (ou sobre a morte) de Elisabeth </a:t>
            </a:r>
            <a:r>
              <a:rPr lang="pt-BR" sz="2400" b="1" dirty="0" err="1">
                <a:solidFill>
                  <a:srgbClr val="060606"/>
                </a:solidFill>
                <a:effectLst/>
                <a:latin typeface="Tw Cen MT" panose="020B0602020104020603" pitchFamily="34" charset="0"/>
                <a:ea typeface="MingLiU" panose="02020509000000000000" pitchFamily="49" charset="-120"/>
              </a:rPr>
              <a:t>Kubler</a:t>
            </a:r>
            <a:r>
              <a:rPr lang="pt-BR" sz="2400" b="1" dirty="0">
                <a:solidFill>
                  <a:srgbClr val="060606"/>
                </a:solidFill>
                <a:effectLst/>
                <a:latin typeface="Tw Cen MT" panose="020B0602020104020603" pitchFamily="34" charset="0"/>
                <a:ea typeface="MingLiU" panose="02020509000000000000" pitchFamily="49" charset="-120"/>
              </a:rPr>
              <a:t>-Ross</a:t>
            </a:r>
            <a:endParaRPr lang="pt-BR" altLang="pt-BR" sz="2400" b="1" dirty="0">
              <a:solidFill>
                <a:srgbClr val="060606"/>
              </a:solidFill>
              <a:effectLst/>
              <a:latin typeface="Tw Cen MT" panose="020B0602020104020603" pitchFamily="34" charset="0"/>
              <a:ea typeface="MingLiU" panose="02020509000000000000" pitchFamily="49" charset="-120"/>
            </a:endParaRPr>
          </a:p>
        </p:txBody>
      </p:sp>
      <p:sp>
        <p:nvSpPr>
          <p:cNvPr id="8" name="Multiplicar 7"/>
          <p:cNvSpPr/>
          <p:nvPr/>
        </p:nvSpPr>
        <p:spPr>
          <a:xfrm>
            <a:off x="1611085" y="572971"/>
            <a:ext cx="9056915" cy="590441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2232"/>
            <a:endParaRPr lang="pt-BR" sz="4000" dirty="0">
              <a:solidFill>
                <a:srgbClr val="0600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237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0" y="1"/>
            <a:ext cx="12192000" cy="847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defTabSz="914377">
              <a:buSzPct val="100000"/>
              <a:tabLst>
                <a:tab pos="0" algn="l"/>
                <a:tab pos="335748" algn="l"/>
                <a:tab pos="672687" algn="l"/>
                <a:tab pos="1009625" algn="l"/>
                <a:tab pos="1346564" algn="l"/>
                <a:tab pos="1683502" algn="l"/>
                <a:tab pos="2020440" algn="l"/>
                <a:tab pos="2357380" algn="l"/>
                <a:tab pos="2694318" algn="l"/>
                <a:tab pos="3031255" algn="l"/>
                <a:tab pos="3368194" algn="l"/>
                <a:tab pos="3705133" algn="l"/>
                <a:tab pos="4042071" algn="l"/>
                <a:tab pos="4379009" algn="l"/>
                <a:tab pos="4715949" algn="l"/>
                <a:tab pos="5052887" algn="l"/>
                <a:tab pos="5389825" algn="l"/>
                <a:tab pos="5726763" algn="l"/>
                <a:tab pos="6063703" algn="l"/>
                <a:tab pos="6400640" algn="l"/>
                <a:tab pos="6737578" algn="l"/>
              </a:tabLst>
            </a:pPr>
            <a:r>
              <a:rPr lang="pt-BR" altLang="pt-BR" sz="3333" b="1" dirty="0">
                <a:solidFill>
                  <a:srgbClr val="00000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Modelo do Processo Dual do Luto (Schut e Strobe, 1999-2001)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05735"/>
            <a:ext cx="11460480" cy="4114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365759" y="4920589"/>
            <a:ext cx="11321143" cy="225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377">
              <a:spcBef>
                <a:spcPct val="0"/>
              </a:spcBef>
              <a:buClrTx/>
              <a:buSzTx/>
              <a:buNone/>
            </a:pPr>
            <a:r>
              <a:rPr lang="en-US" altLang="pt-BR" sz="2200" dirty="0">
                <a:solidFill>
                  <a:srgbClr val="060606"/>
                </a:solidFill>
                <a:latin typeface="Tw Cen MT" panose="020B0602020104020603" pitchFamily="34" charset="0"/>
                <a:cs typeface="Tahoma" panose="020B0604030504040204" pitchFamily="34" charset="0"/>
              </a:rPr>
              <a:t>SINTOMAS SÃO TOTAIS E MUITOS SÃO OS </a:t>
            </a:r>
          </a:p>
          <a:p>
            <a:pPr algn="ctr" defTabSz="914377">
              <a:spcBef>
                <a:spcPct val="0"/>
              </a:spcBef>
              <a:buClrTx/>
              <a:buSzTx/>
              <a:buNone/>
            </a:pPr>
            <a:r>
              <a:rPr lang="en-US" altLang="pt-BR" sz="2200" dirty="0">
                <a:solidFill>
                  <a:srgbClr val="060606"/>
                </a:solidFill>
                <a:latin typeface="Tw Cen MT" panose="020B0602020104020603" pitchFamily="34" charset="0"/>
                <a:cs typeface="Tahoma" panose="020B0604030504040204" pitchFamily="34" charset="0"/>
              </a:rPr>
              <a:t>SENTIMENTOS</a:t>
            </a:r>
            <a:r>
              <a:rPr lang="en-US" altLang="pt-BR" sz="2200" dirty="0">
                <a:solidFill>
                  <a:srgbClr val="060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Tahoma" panose="020B0604030504040204" pitchFamily="34" charset="0"/>
              </a:rPr>
              <a:t> </a:t>
            </a:r>
            <a:r>
              <a:rPr lang="en-US" altLang="pt-BR" sz="2200" dirty="0">
                <a:solidFill>
                  <a:srgbClr val="060606"/>
                </a:solidFill>
                <a:latin typeface="Tw Cen MT" panose="020B0602020104020603" pitchFamily="34" charset="0"/>
                <a:cs typeface="Tahoma" panose="020B0604030504040204" pitchFamily="34" charset="0"/>
              </a:rPr>
              <a:t>VIVENCIADOS:</a:t>
            </a:r>
          </a:p>
          <a:p>
            <a:pPr algn="ctr" defTabSz="914377">
              <a:spcBef>
                <a:spcPct val="0"/>
              </a:spcBef>
              <a:buClrTx/>
              <a:buSzTx/>
              <a:buNone/>
            </a:pPr>
            <a:r>
              <a:rPr lang="en-US" altLang="pt-BR" sz="2200" dirty="0">
                <a:solidFill>
                  <a:srgbClr val="060606"/>
                </a:solidFill>
                <a:latin typeface="Tw Cen MT" panose="020B0602020104020603" pitchFamily="34" charset="0"/>
                <a:cs typeface="Tahoma" panose="020B0604030504040204" pitchFamily="34" charset="0"/>
              </a:rPr>
              <a:t>Tristeza, culpa, impotência, medo, depressão, </a:t>
            </a:r>
          </a:p>
          <a:p>
            <a:pPr algn="ctr" defTabSz="914377">
              <a:spcBef>
                <a:spcPct val="0"/>
              </a:spcBef>
              <a:buClrTx/>
              <a:buSzTx/>
              <a:buNone/>
            </a:pPr>
            <a:r>
              <a:rPr lang="en-US" altLang="pt-BR" sz="2200" dirty="0">
                <a:solidFill>
                  <a:srgbClr val="060606"/>
                </a:solidFill>
                <a:latin typeface="Tw Cen MT" panose="020B0602020104020603" pitchFamily="34" charset="0"/>
                <a:cs typeface="Tahoma" panose="020B0604030504040204" pitchFamily="34" charset="0"/>
              </a:rPr>
              <a:t>solidão, insegurança, dificuldade, </a:t>
            </a:r>
            <a:r>
              <a:rPr lang="en-US" altLang="pt-BR" sz="2200" dirty="0" err="1">
                <a:solidFill>
                  <a:srgbClr val="060606"/>
                </a:solidFill>
                <a:latin typeface="Tw Cen MT" panose="020B0602020104020603" pitchFamily="34" charset="0"/>
                <a:cs typeface="Tahoma" panose="020B0604030504040204" pitchFamily="34" charset="0"/>
              </a:rPr>
              <a:t>angústia</a:t>
            </a:r>
            <a:r>
              <a:rPr lang="en-US" altLang="pt-BR" sz="2200" dirty="0">
                <a:solidFill>
                  <a:srgbClr val="060606"/>
                </a:solidFill>
                <a:latin typeface="Tw Cen MT" panose="020B0602020104020603" pitchFamily="34" charset="0"/>
                <a:cs typeface="Tahoma" panose="020B0604030504040204" pitchFamily="34" charset="0"/>
              </a:rPr>
              <a:t>, </a:t>
            </a:r>
          </a:p>
          <a:p>
            <a:pPr algn="ctr" defTabSz="914377">
              <a:spcBef>
                <a:spcPct val="0"/>
              </a:spcBef>
              <a:buClrTx/>
              <a:buSzTx/>
              <a:buNone/>
            </a:pPr>
            <a:r>
              <a:rPr lang="en-US" altLang="pt-BR" sz="2200" dirty="0">
                <a:solidFill>
                  <a:srgbClr val="060606"/>
                </a:solidFill>
                <a:latin typeface="Tw Cen MT" panose="020B0602020104020603" pitchFamily="34" charset="0"/>
                <a:cs typeface="Tahoma" panose="020B0604030504040204" pitchFamily="34" charset="0"/>
              </a:rPr>
              <a:t>limitação, ansiedade, abandono…</a:t>
            </a:r>
          </a:p>
        </p:txBody>
      </p:sp>
    </p:spTree>
    <p:extLst>
      <p:ext uri="{BB962C8B-B14F-4D97-AF65-F5344CB8AC3E}">
        <p14:creationId xmlns:p14="http://schemas.microsoft.com/office/powerpoint/2010/main" val="5276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1515667" y="996399"/>
            <a:ext cx="9144000" cy="847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defTabSz="914377">
              <a:buSzPct val="100000"/>
              <a:tabLst>
                <a:tab pos="0" algn="l"/>
                <a:tab pos="335748" algn="l"/>
                <a:tab pos="672687" algn="l"/>
                <a:tab pos="1009625" algn="l"/>
                <a:tab pos="1346564" algn="l"/>
                <a:tab pos="1683502" algn="l"/>
                <a:tab pos="2020440" algn="l"/>
                <a:tab pos="2357380" algn="l"/>
                <a:tab pos="2694318" algn="l"/>
                <a:tab pos="3031255" algn="l"/>
                <a:tab pos="3368194" algn="l"/>
                <a:tab pos="3705133" algn="l"/>
                <a:tab pos="4042071" algn="l"/>
                <a:tab pos="4379009" algn="l"/>
                <a:tab pos="4715949" algn="l"/>
                <a:tab pos="5052887" algn="l"/>
                <a:tab pos="5389825" algn="l"/>
                <a:tab pos="5726763" algn="l"/>
                <a:tab pos="6063703" algn="l"/>
                <a:tab pos="6400640" algn="l"/>
                <a:tab pos="6737578" algn="l"/>
              </a:tabLst>
            </a:pPr>
            <a:r>
              <a:rPr lang="pt-BR" altLang="pt-BR" sz="2400" b="1" dirty="0">
                <a:solidFill>
                  <a:srgbClr val="00000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Modelo do Processo Dual do Luto (Schut e Strobe, 1999-2001)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844655" y="2489598"/>
            <a:ext cx="1635919" cy="25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377">
              <a:buClr>
                <a:srgbClr val="000000"/>
              </a:buClr>
              <a:buSzPct val="100000"/>
            </a:pPr>
            <a:endParaRPr lang="pt-BR" alt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4844655" y="3861198"/>
            <a:ext cx="378619" cy="1191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914377"/>
            <a:endParaRPr 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4841081" y="3914777"/>
            <a:ext cx="385763" cy="54769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914377"/>
            <a:endParaRPr 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4844654" y="4023123"/>
            <a:ext cx="432197" cy="53579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914377"/>
            <a:endParaRPr 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5" name="Oval 18"/>
          <p:cNvSpPr>
            <a:spLocks noChangeArrowheads="1"/>
          </p:cNvSpPr>
          <p:nvPr/>
        </p:nvSpPr>
        <p:spPr bwMode="auto">
          <a:xfrm>
            <a:off x="1891048" y="1944291"/>
            <a:ext cx="8316533" cy="3906743"/>
          </a:xfrm>
          <a:prstGeom prst="ellipse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defTabSz="914377">
              <a:buClr>
                <a:srgbClr val="000000"/>
              </a:buClr>
              <a:buSzPct val="100000"/>
            </a:pPr>
            <a:endParaRPr lang="pt-BR" altLang="pt-BR" dirty="0">
              <a:solidFill>
                <a:prstClr val="black"/>
              </a:solidFill>
            </a:endParaRPr>
          </a:p>
        </p:txBody>
      </p:sp>
      <p:pic>
        <p:nvPicPr>
          <p:cNvPr id="41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9445" y="9164161"/>
            <a:ext cx="135431" cy="85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3" name="Oval 2"/>
          <p:cNvSpPr>
            <a:spLocks noChangeArrowheads="1"/>
          </p:cNvSpPr>
          <p:nvPr/>
        </p:nvSpPr>
        <p:spPr bwMode="auto">
          <a:xfrm>
            <a:off x="6754416" y="2626737"/>
            <a:ext cx="3349421" cy="254035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defTabSz="914377">
              <a:buClr>
                <a:srgbClr val="000000"/>
              </a:buClr>
              <a:buSzPct val="100000"/>
            </a:pPr>
            <a:endParaRPr lang="pt-BR" alt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7663703" y="2674396"/>
            <a:ext cx="2440135" cy="440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/>
          <a:p>
            <a:pPr defTabSz="914377">
              <a:spcBef>
                <a:spcPts val="844"/>
              </a:spcBef>
              <a:buSzPct val="100000"/>
              <a:tabLst>
                <a:tab pos="0" algn="l"/>
                <a:tab pos="335748" algn="l"/>
                <a:tab pos="672687" algn="l"/>
                <a:tab pos="1009625" algn="l"/>
                <a:tab pos="1346564" algn="l"/>
                <a:tab pos="1683502" algn="l"/>
                <a:tab pos="2020440" algn="l"/>
                <a:tab pos="2357380" algn="l"/>
                <a:tab pos="2694318" algn="l"/>
                <a:tab pos="3031255" algn="l"/>
                <a:tab pos="3368194" algn="l"/>
                <a:tab pos="3705133" algn="l"/>
                <a:tab pos="4042071" algn="l"/>
                <a:tab pos="4379009" algn="l"/>
                <a:tab pos="4715949" algn="l"/>
                <a:tab pos="5052887" algn="l"/>
                <a:tab pos="5389825" algn="l"/>
                <a:tab pos="5726763" algn="l"/>
                <a:tab pos="6063703" algn="l"/>
                <a:tab pos="6400640" algn="l"/>
                <a:tab pos="6737578" algn="l"/>
              </a:tabLst>
            </a:pPr>
            <a:r>
              <a:rPr lang="pt-BR" altLang="pt-BR" sz="2400" b="1" dirty="0">
                <a:solidFill>
                  <a:srgbClr val="00000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Restauração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583833" y="2004526"/>
            <a:ext cx="2796441" cy="5787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/>
          <a:p>
            <a:pPr algn="ctr" defTabSz="914377">
              <a:spcBef>
                <a:spcPts val="844"/>
              </a:spcBef>
              <a:buSzPct val="100000"/>
              <a:tabLst>
                <a:tab pos="0" algn="l"/>
                <a:tab pos="335748" algn="l"/>
                <a:tab pos="672687" algn="l"/>
                <a:tab pos="1009625" algn="l"/>
                <a:tab pos="1346564" algn="l"/>
                <a:tab pos="1683502" algn="l"/>
                <a:tab pos="2020440" algn="l"/>
                <a:tab pos="2357380" algn="l"/>
                <a:tab pos="2694318" algn="l"/>
                <a:tab pos="3031255" algn="l"/>
                <a:tab pos="3368194" algn="l"/>
                <a:tab pos="3705133" algn="l"/>
                <a:tab pos="4042071" algn="l"/>
                <a:tab pos="4379009" algn="l"/>
                <a:tab pos="4715949" algn="l"/>
                <a:tab pos="5052887" algn="l"/>
                <a:tab pos="5389825" algn="l"/>
                <a:tab pos="5726763" algn="l"/>
                <a:tab pos="6063703" algn="l"/>
                <a:tab pos="6400640" algn="l"/>
                <a:tab pos="6737578" algn="l"/>
              </a:tabLst>
            </a:pPr>
            <a:r>
              <a:rPr lang="pt-BR" altLang="pt-BR" sz="3300" b="1" dirty="0">
                <a:solidFill>
                  <a:srgbClr val="00000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Oscilação</a:t>
            </a:r>
          </a:p>
        </p:txBody>
      </p:sp>
      <p:pic>
        <p:nvPicPr>
          <p:cNvPr id="9220" name="Picture 4" descr="Resultado de imagem para paciente cancer be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t="18157" r="5807" b="3174"/>
          <a:stretch/>
        </p:blipFill>
        <p:spPr bwMode="auto">
          <a:xfrm>
            <a:off x="7357379" y="3215686"/>
            <a:ext cx="2262959" cy="14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val 2"/>
          <p:cNvSpPr>
            <a:spLocks noChangeArrowheads="1"/>
          </p:cNvSpPr>
          <p:nvPr/>
        </p:nvSpPr>
        <p:spPr bwMode="auto">
          <a:xfrm>
            <a:off x="2002276" y="2626737"/>
            <a:ext cx="3349421" cy="254035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>
              <a:buClr>
                <a:srgbClr val="000000"/>
              </a:buClr>
              <a:buSzPct val="100000"/>
            </a:pPr>
            <a:endParaRPr lang="pt-BR" alt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57" name="Picture 2" descr="Resultado de imagem para paciente caquexi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2227" r="18031" b="7631"/>
          <a:stretch/>
        </p:blipFill>
        <p:spPr bwMode="auto">
          <a:xfrm>
            <a:off x="2823321" y="3082911"/>
            <a:ext cx="1574801" cy="17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3249634" y="2610905"/>
            <a:ext cx="1449447" cy="440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/>
          <a:p>
            <a:pPr defTabSz="914377">
              <a:spcBef>
                <a:spcPts val="844"/>
              </a:spcBef>
              <a:buSzPct val="100000"/>
              <a:tabLst>
                <a:tab pos="0" algn="l"/>
                <a:tab pos="335748" algn="l"/>
                <a:tab pos="672687" algn="l"/>
                <a:tab pos="1009625" algn="l"/>
                <a:tab pos="1346564" algn="l"/>
                <a:tab pos="1683502" algn="l"/>
                <a:tab pos="2020440" algn="l"/>
                <a:tab pos="2357380" algn="l"/>
                <a:tab pos="2694318" algn="l"/>
                <a:tab pos="3031255" algn="l"/>
                <a:tab pos="3368194" algn="l"/>
                <a:tab pos="3705133" algn="l"/>
                <a:tab pos="4042071" algn="l"/>
                <a:tab pos="4379009" algn="l"/>
                <a:tab pos="4715949" algn="l"/>
                <a:tab pos="5052887" algn="l"/>
                <a:tab pos="5389825" algn="l"/>
                <a:tab pos="5726763" algn="l"/>
                <a:tab pos="6063703" algn="l"/>
                <a:tab pos="6400640" algn="l"/>
                <a:tab pos="6737578" algn="l"/>
              </a:tabLst>
            </a:pPr>
            <a:r>
              <a:rPr lang="pt-BR" altLang="pt-BR" sz="2400" b="1" dirty="0">
                <a:solidFill>
                  <a:srgbClr val="00000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Perda</a:t>
            </a:r>
          </a:p>
        </p:txBody>
      </p:sp>
      <p:sp>
        <p:nvSpPr>
          <p:cNvPr id="66" name="Text Box 14"/>
          <p:cNvSpPr txBox="1">
            <a:spLocks noChangeArrowheads="1"/>
          </p:cNvSpPr>
          <p:nvPr/>
        </p:nvSpPr>
        <p:spPr bwMode="auto">
          <a:xfrm>
            <a:off x="3719736" y="5091630"/>
            <a:ext cx="4680520" cy="5787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/>
          <a:p>
            <a:pPr algn="ctr" defTabSz="914377">
              <a:spcBef>
                <a:spcPts val="844"/>
              </a:spcBef>
              <a:buSzPct val="100000"/>
              <a:tabLst>
                <a:tab pos="0" algn="l"/>
                <a:tab pos="335748" algn="l"/>
                <a:tab pos="672687" algn="l"/>
                <a:tab pos="1009625" algn="l"/>
                <a:tab pos="1346564" algn="l"/>
                <a:tab pos="1683502" algn="l"/>
                <a:tab pos="2020440" algn="l"/>
                <a:tab pos="2357380" algn="l"/>
                <a:tab pos="2694318" algn="l"/>
                <a:tab pos="3031255" algn="l"/>
                <a:tab pos="3368194" algn="l"/>
                <a:tab pos="3705133" algn="l"/>
                <a:tab pos="4042071" algn="l"/>
                <a:tab pos="4379009" algn="l"/>
                <a:tab pos="4715949" algn="l"/>
                <a:tab pos="5052887" algn="l"/>
                <a:tab pos="5389825" algn="l"/>
                <a:tab pos="5726763" algn="l"/>
                <a:tab pos="6063703" algn="l"/>
                <a:tab pos="6400640" algn="l"/>
                <a:tab pos="6737578" algn="l"/>
              </a:tabLst>
            </a:pPr>
            <a:r>
              <a:rPr lang="pt-BR" altLang="pt-BR" sz="3300" b="1" dirty="0">
                <a:solidFill>
                  <a:srgbClr val="00000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Enfrentamento</a:t>
            </a:r>
          </a:p>
        </p:txBody>
      </p:sp>
      <p:cxnSp>
        <p:nvCxnSpPr>
          <p:cNvPr id="51" name="Conector de seta reta 50"/>
          <p:cNvCxnSpPr/>
          <p:nvPr/>
        </p:nvCxnSpPr>
        <p:spPr>
          <a:xfrm>
            <a:off x="4699082" y="2795064"/>
            <a:ext cx="2330639" cy="363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de seta reta 71"/>
          <p:cNvCxnSpPr/>
          <p:nvPr/>
        </p:nvCxnSpPr>
        <p:spPr>
          <a:xfrm flipH="1" flipV="1">
            <a:off x="5146696" y="3329359"/>
            <a:ext cx="1766163" cy="28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de seta reta 74"/>
          <p:cNvCxnSpPr/>
          <p:nvPr/>
        </p:nvCxnSpPr>
        <p:spPr>
          <a:xfrm flipV="1">
            <a:off x="5350714" y="3507495"/>
            <a:ext cx="1453103" cy="1395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de seta reta 79"/>
          <p:cNvCxnSpPr>
            <a:endCxn id="49" idx="6"/>
          </p:cNvCxnSpPr>
          <p:nvPr/>
        </p:nvCxnSpPr>
        <p:spPr>
          <a:xfrm flipH="1">
            <a:off x="5351698" y="3647009"/>
            <a:ext cx="1432925" cy="2499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de seta reta 81"/>
          <p:cNvCxnSpPr/>
          <p:nvPr/>
        </p:nvCxnSpPr>
        <p:spPr>
          <a:xfrm flipH="1">
            <a:off x="5164241" y="4235420"/>
            <a:ext cx="1620383" cy="3088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de seta reta 82"/>
          <p:cNvCxnSpPr/>
          <p:nvPr/>
        </p:nvCxnSpPr>
        <p:spPr>
          <a:xfrm flipV="1">
            <a:off x="5340273" y="4086301"/>
            <a:ext cx="1414144" cy="813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de seta reta 85"/>
          <p:cNvCxnSpPr/>
          <p:nvPr/>
        </p:nvCxnSpPr>
        <p:spPr>
          <a:xfrm flipV="1">
            <a:off x="4924423" y="4587727"/>
            <a:ext cx="2027072" cy="2081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5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>
                <a:solidFill>
                  <a:prstClr val="black"/>
                </a:solidFill>
              </a:rPr>
              <a:t>O </a:t>
            </a:r>
            <a:r>
              <a:rPr lang="pt-BR" altLang="pt-BR" dirty="0">
                <a:solidFill>
                  <a:prstClr val="black"/>
                </a:solidFill>
              </a:rPr>
              <a:t>Modelo do Processo Dual do Luto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  <a:defRPr/>
            </a:pPr>
            <a:r>
              <a:rPr lang="pt-BR" sz="2400" dirty="0"/>
              <a:t>Enfatiza o enfrentamento para a compreensão do processo de luto. O processo de adaptação e construção de significado ocorre a partir do:</a:t>
            </a:r>
          </a:p>
          <a:p>
            <a:pPr marL="0" indent="0" algn="just">
              <a:buNone/>
              <a:defRPr/>
            </a:pPr>
            <a:endParaRPr lang="pt-BR" sz="1100" dirty="0"/>
          </a:p>
          <a:p>
            <a:pPr marL="0" indent="0" algn="just">
              <a:buNone/>
              <a:defRPr/>
            </a:pPr>
            <a:r>
              <a:rPr lang="pt-BR" sz="2400" dirty="0"/>
              <a:t>– Enfrentamento orientado para a perda, </a:t>
            </a:r>
          </a:p>
          <a:p>
            <a:pPr marL="0" indent="0" algn="just">
              <a:buNone/>
              <a:defRPr/>
            </a:pPr>
            <a:r>
              <a:rPr lang="pt-BR" sz="2400" dirty="0"/>
              <a:t>– Enfrentamento orientado para a restauração e</a:t>
            </a:r>
          </a:p>
          <a:p>
            <a:pPr marL="0" indent="0" algn="just">
              <a:buNone/>
              <a:defRPr/>
            </a:pPr>
            <a:r>
              <a:rPr lang="pt-BR" sz="2400" dirty="0"/>
              <a:t>– A oscilação entre um e outro.</a:t>
            </a:r>
          </a:p>
          <a:p>
            <a:pPr algn="just">
              <a:defRPr/>
            </a:pPr>
            <a:endParaRPr lang="pt-BR" sz="1100" dirty="0"/>
          </a:p>
          <a:p>
            <a:pPr marL="0" indent="0" algn="just">
              <a:buNone/>
              <a:defRPr/>
            </a:pPr>
            <a:r>
              <a:rPr lang="pt-BR" sz="2400" dirty="0"/>
              <a:t>É um processo cognitivo de enfrentamento da perda que consiste em construir estratégias e estilos de gerenciamento da situação de luto. </a:t>
            </a:r>
          </a:p>
          <a:p>
            <a:pPr algn="just"/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9341261" y="6217144"/>
            <a:ext cx="1936340" cy="33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lnSpc>
                <a:spcPct val="90000"/>
              </a:lnSpc>
            </a:pPr>
            <a:r>
              <a:rPr lang="pt-BR" altLang="pt-BR" sz="1400" dirty="0">
                <a:solidFill>
                  <a:prstClr val="black"/>
                </a:solidFill>
                <a:latin typeface="+mj-lt"/>
              </a:rPr>
              <a:t>(</a:t>
            </a:r>
            <a:r>
              <a:rPr lang="pt-BR" altLang="pt-BR" sz="1400" dirty="0" err="1">
                <a:solidFill>
                  <a:prstClr val="black"/>
                </a:solidFill>
                <a:latin typeface="+mj-lt"/>
              </a:rPr>
              <a:t>Stroebe</a:t>
            </a:r>
            <a:r>
              <a:rPr lang="pt-BR" altLang="pt-BR" sz="1400" dirty="0">
                <a:solidFill>
                  <a:prstClr val="black"/>
                </a:solidFill>
                <a:latin typeface="+mj-lt"/>
              </a:rPr>
              <a:t> e </a:t>
            </a:r>
            <a:r>
              <a:rPr lang="pt-BR" altLang="pt-BR" sz="1400" dirty="0" err="1">
                <a:solidFill>
                  <a:prstClr val="black"/>
                </a:solidFill>
                <a:latin typeface="+mj-lt"/>
              </a:rPr>
              <a:t>Schut</a:t>
            </a:r>
            <a:r>
              <a:rPr lang="pt-BR" altLang="pt-BR" sz="1400" dirty="0">
                <a:solidFill>
                  <a:prstClr val="black"/>
                </a:solidFill>
                <a:latin typeface="+mj-lt"/>
              </a:rPr>
              <a:t>, 1999)</a:t>
            </a:r>
          </a:p>
        </p:txBody>
      </p:sp>
      <p:pic>
        <p:nvPicPr>
          <p:cNvPr id="6" name="Picture 2" descr="Resultado de imagem para manchas auqare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1" r="16918" b="26073"/>
          <a:stretch/>
        </p:blipFill>
        <p:spPr bwMode="auto">
          <a:xfrm>
            <a:off x="7689955" y="3111732"/>
            <a:ext cx="4317167" cy="2208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0000"/>
                </a:solidFill>
                <a:latin typeface="Century Gothic" charset="0"/>
              </a:rPr>
              <a:t>Luto antecipatório: especificidades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/>
          </a:bodyPr>
          <a:lstStyle/>
          <a:p>
            <a:pPr indent="-130302">
              <a:defRPr/>
            </a:pPr>
            <a:r>
              <a:rPr lang="pt-BR" sz="2400" dirty="0">
                <a:solidFill>
                  <a:srgbClr val="000000"/>
                </a:solidFill>
                <a:latin typeface="Century Gothic" charset="0"/>
              </a:rPr>
              <a:t>O que é? </a:t>
            </a:r>
          </a:p>
          <a:p>
            <a:pPr indent="-130302">
              <a:defRPr/>
            </a:pPr>
            <a:r>
              <a:rPr lang="pt-BR" sz="2400" dirty="0">
                <a:solidFill>
                  <a:srgbClr val="000000"/>
                </a:solidFill>
                <a:latin typeface="Century Gothic" charset="0"/>
              </a:rPr>
              <a:t>Quem vivencia este processo?</a:t>
            </a:r>
          </a:p>
          <a:p>
            <a:pPr indent="-130302">
              <a:defRPr/>
            </a:pPr>
            <a:r>
              <a:rPr lang="pt-BR" sz="2400" dirty="0">
                <a:solidFill>
                  <a:srgbClr val="000000"/>
                </a:solidFill>
                <a:latin typeface="Century Gothic" charset="0"/>
              </a:rPr>
              <a:t>Quando?</a:t>
            </a:r>
          </a:p>
          <a:p>
            <a:pPr indent="-130302">
              <a:defRPr/>
            </a:pPr>
            <a:r>
              <a:rPr lang="pt-BR" sz="2400" dirty="0">
                <a:solidFill>
                  <a:srgbClr val="000000"/>
                </a:solidFill>
                <a:latin typeface="Century Gothic" charset="0"/>
              </a:rPr>
              <a:t>Como?</a:t>
            </a:r>
          </a:p>
          <a:p>
            <a:pPr indent="-130302">
              <a:defRPr/>
            </a:pPr>
            <a:r>
              <a:rPr lang="pt-BR" sz="2400" dirty="0">
                <a:solidFill>
                  <a:srgbClr val="000000"/>
                </a:solidFill>
                <a:latin typeface="Century Gothic" charset="0"/>
              </a:rPr>
              <a:t>Benefícios?</a:t>
            </a:r>
          </a:p>
          <a:p>
            <a:pPr indent="-130302">
              <a:defRPr/>
            </a:pPr>
            <a:r>
              <a:rPr lang="pt-BR" sz="2400" dirty="0">
                <a:solidFill>
                  <a:srgbClr val="000000"/>
                </a:solidFill>
                <a:latin typeface="Century Gothic" charset="0"/>
              </a:rPr>
              <a:t>Família, equipe e paciente: </a:t>
            </a:r>
          </a:p>
          <a:p>
            <a:pPr marL="144018" indent="0">
              <a:buNone/>
              <a:defRPr/>
            </a:pPr>
            <a:r>
              <a:rPr lang="pt-BR" sz="2400" dirty="0">
                <a:solidFill>
                  <a:srgbClr val="000000"/>
                </a:solidFill>
                <a:latin typeface="Century Gothic" charset="0"/>
              </a:rPr>
              <a:t>uma visão sistêmica de uma despedida anunciada</a:t>
            </a:r>
          </a:p>
          <a:p>
            <a:pPr algn="just"/>
            <a:endParaRPr lang="pt-BR" dirty="0"/>
          </a:p>
        </p:txBody>
      </p:sp>
      <p:pic>
        <p:nvPicPr>
          <p:cNvPr id="7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71" y="2214694"/>
            <a:ext cx="4808848" cy="3396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42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00"/>
                </a:solidFill>
                <a:latin typeface="Century Gothic" charset="0"/>
              </a:rPr>
              <a:t>Quem sofre?</a:t>
            </a:r>
            <a:br>
              <a:rPr lang="pt-BR" dirty="0" smtClean="0">
                <a:solidFill>
                  <a:srgbClr val="000000"/>
                </a:solidFill>
                <a:latin typeface="Century Gothic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/>
          </a:bodyPr>
          <a:lstStyle/>
          <a:p>
            <a:pPr algn="just" defTabSz="685800"/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Quem é?</a:t>
            </a:r>
          </a:p>
          <a:p>
            <a:pPr algn="just" defTabSz="685800"/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Em qual contexto?</a:t>
            </a:r>
          </a:p>
          <a:p>
            <a:pPr algn="just" defTabSz="685800"/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Diagnóstico?</a:t>
            </a:r>
          </a:p>
          <a:p>
            <a:pPr algn="just" defTabSz="685800"/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Fase da doença?</a:t>
            </a:r>
          </a:p>
          <a:p>
            <a:pPr algn="just" defTabSz="685800"/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Expectativa?</a:t>
            </a:r>
          </a:p>
          <a:p>
            <a:pPr algn="just" defTabSz="685800"/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Significado?</a:t>
            </a:r>
          </a:p>
          <a:p>
            <a:pPr algn="just" defTabSz="685800"/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Enfrentamento?</a:t>
            </a:r>
          </a:p>
          <a:p>
            <a:pPr algn="just"/>
            <a:endParaRPr lang="pt-BR" dirty="0"/>
          </a:p>
        </p:txBody>
      </p:sp>
      <p:pic>
        <p:nvPicPr>
          <p:cNvPr id="8" name="Picture 4" descr="Resultado de imagem para giz de cera escorrend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-249" r="-362" b="249"/>
          <a:stretch/>
        </p:blipFill>
        <p:spPr bwMode="auto">
          <a:xfrm>
            <a:off x="6095688" y="2214694"/>
            <a:ext cx="4441795" cy="38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10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luto idos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20749920">
            <a:off x="-293069" y="5847042"/>
            <a:ext cx="6646244" cy="461665"/>
          </a:xfrm>
          <a:prstGeom prst="rect">
            <a:avLst/>
          </a:prstGeom>
          <a:solidFill>
            <a:srgbClr val="06000C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1172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EF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                A </a:t>
            </a:r>
            <a:r>
              <a:rPr lang="pt-BR" sz="2400" b="1" dirty="0">
                <a:solidFill>
                  <a:srgbClr val="FE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Imprevisibilidade</a:t>
            </a:r>
            <a:r>
              <a:rPr lang="pt-BR" sz="2400" b="1" dirty="0">
                <a:solidFill>
                  <a:srgbClr val="FEF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 da Vida...</a:t>
            </a:r>
            <a:endParaRPr lang="pt-BR" sz="2400" b="1" dirty="0">
              <a:solidFill>
                <a:srgbClr val="FE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31100"/>
          <a:stretch/>
        </p:blipFill>
        <p:spPr>
          <a:xfrm rot="20755406">
            <a:off x="15952" y="1914759"/>
            <a:ext cx="6011395" cy="3883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tângulo 6"/>
          <p:cNvSpPr/>
          <p:nvPr/>
        </p:nvSpPr>
        <p:spPr>
          <a:xfrm>
            <a:off x="0" y="526077"/>
            <a:ext cx="7968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72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69BF7A">
                    <a:lumMod val="10000"/>
                  </a:srgb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Diagnóstico Oncológico </a:t>
            </a:r>
          </a:p>
        </p:txBody>
      </p:sp>
    </p:spTree>
    <p:extLst>
      <p:ext uri="{BB962C8B-B14F-4D97-AF65-F5344CB8AC3E}">
        <p14:creationId xmlns:p14="http://schemas.microsoft.com/office/powerpoint/2010/main" val="424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>
                <a:solidFill>
                  <a:prstClr val="black"/>
                </a:solidFill>
              </a:rPr>
              <a:t>paciente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 fontScale="85000" lnSpcReduction="10000"/>
          </a:bodyPr>
          <a:lstStyle/>
          <a:p>
            <a:pPr algn="just" defTabSz="685800"/>
            <a:r>
              <a:rPr lang="pt-BR" sz="2800" dirty="0">
                <a:solidFill>
                  <a:prstClr val="black"/>
                </a:solidFill>
                <a:latin typeface="Adobe Caslon Pro" panose="0205050205050A020403" pitchFamily="18" charset="0"/>
              </a:rPr>
              <a:t>Ameaça e modifica a integridade física, social, psicológica e todo seu sistema de crenças.</a:t>
            </a:r>
            <a:endParaRPr lang="pt-BR" sz="2800" dirty="0">
              <a:solidFill>
                <a:prstClr val="black"/>
              </a:solidFill>
            </a:endParaRPr>
          </a:p>
          <a:p>
            <a:pPr algn="just" defTabSz="685800"/>
            <a:endParaRPr lang="pt-BR" sz="2700" dirty="0">
              <a:solidFill>
                <a:prstClr val="black"/>
              </a:solidFill>
              <a:latin typeface="Adobe Caslon Pro" panose="0205050205050A020403" pitchFamily="18" charset="0"/>
            </a:endParaRPr>
          </a:p>
          <a:p>
            <a:pPr algn="just" defTabSz="685800"/>
            <a:r>
              <a:rPr lang="pt-BR" sz="2213" dirty="0">
                <a:solidFill>
                  <a:prstClr val="black"/>
                </a:solidFill>
                <a:latin typeface="Adobe Caslon Pro" panose="0205050205050A020403" pitchFamily="18" charset="0"/>
              </a:rPr>
              <a:t>Pesar pela experiência subjetiva da perda do EU conhecido e da ruptura do MUNDO presumido.</a:t>
            </a:r>
          </a:p>
          <a:p>
            <a:pPr algn="just" defTabSz="685800"/>
            <a:endParaRPr lang="pt-BR" sz="2213" dirty="0">
              <a:solidFill>
                <a:prstClr val="black"/>
              </a:solidFill>
              <a:latin typeface="Adobe Caslon Pro" panose="0205050205050A020403" pitchFamily="18" charset="0"/>
            </a:endParaRPr>
          </a:p>
          <a:p>
            <a:pPr algn="just" defTabSz="685800"/>
            <a:r>
              <a:rPr lang="pt-BR" sz="2400" dirty="0">
                <a:solidFill>
                  <a:prstClr val="black"/>
                </a:solidFill>
                <a:latin typeface="Adobe Caslon Pro" panose="0205050205050A020403" pitchFamily="18" charset="0"/>
              </a:rPr>
              <a:t>Luto pela pessoa que foi, não é mais e não será... MEDO do ESQUECIMENTO.</a:t>
            </a:r>
          </a:p>
          <a:p>
            <a:pPr algn="just" defTabSz="685800"/>
            <a:r>
              <a:rPr lang="pt-BR" sz="2400" b="1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DESAFIO: CRIAR </a:t>
            </a:r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REPRESENTAÇÃO MENTAL PARA SUA PRÓPRIA MORTE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9848538" y="6064746"/>
            <a:ext cx="1936340" cy="33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lnSpc>
                <a:spcPct val="90000"/>
              </a:lnSpc>
            </a:pPr>
            <a:r>
              <a:rPr lang="pt-BR" altLang="pt-BR" sz="1400" dirty="0" smtClean="0">
                <a:solidFill>
                  <a:prstClr val="black"/>
                </a:solidFill>
                <a:latin typeface="+mj-lt"/>
              </a:rPr>
              <a:t>(Freud, 1935)</a:t>
            </a:r>
            <a:endParaRPr lang="pt-BR" altLang="pt-BR" sz="1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45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luto antecipatório</a:t>
            </a:r>
            <a:r>
              <a:rPr lang="pt-BR" sz="1400" b="1" dirty="0" smtClean="0">
                <a:latin typeface="Franklin Gothic Demi Cond" panose="020B0706030402020204" pitchFamily="34" charset="0"/>
              </a:rPr>
              <a:t/>
            </a:r>
            <a:br>
              <a:rPr lang="pt-BR" sz="1400" b="1" dirty="0" smtClean="0">
                <a:latin typeface="Franklin Gothic Demi Cond" panose="020B0706030402020204" pitchFamily="34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/>
          </a:bodyPr>
          <a:lstStyle/>
          <a:p>
            <a:pPr algn="just" defTabSz="685800"/>
            <a:r>
              <a:rPr lang="pt-BR" sz="2400" b="1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O luto antecipatório pode ocorrer durante </a:t>
            </a:r>
          </a:p>
          <a:p>
            <a:pPr algn="just" defTabSz="685800"/>
            <a:r>
              <a:rPr lang="pt-BR" sz="2400" b="1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um período longo de cuidados...</a:t>
            </a:r>
          </a:p>
          <a:p>
            <a:pPr algn="just" defTabSz="685800"/>
            <a:r>
              <a:rPr lang="pt-BR" sz="2400" b="1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A </a:t>
            </a:r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pessoa ainda não morreu, mas perdas já necessitam ser elaboradas...</a:t>
            </a:r>
          </a:p>
          <a:p>
            <a:pPr algn="just" defTabSz="685800"/>
            <a:r>
              <a:rPr lang="pt-BR" sz="24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O óbito até pode trazer alívio, mas também pode trazer a culpa</a:t>
            </a:r>
            <a:r>
              <a:rPr lang="pt-BR" sz="18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... O vazio...</a:t>
            </a:r>
            <a:endParaRPr lang="pt-BR" sz="1800" b="1" dirty="0">
              <a:solidFill>
                <a:prstClr val="black"/>
              </a:solidFill>
            </a:endParaRPr>
          </a:p>
          <a:p>
            <a:pPr algn="just" defTabSz="685800"/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427057" y="5081500"/>
            <a:ext cx="13372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pt-BR" sz="12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(</a:t>
            </a:r>
            <a:r>
              <a:rPr lang="pt-BR" sz="1200" b="1" dirty="0" err="1">
                <a:solidFill>
                  <a:prstClr val="black"/>
                </a:solidFill>
                <a:latin typeface="Adobe Caslon Pro" panose="0205050205050A020403" pitchFamily="18" charset="0"/>
              </a:rPr>
              <a:t>Kóvacs</a:t>
            </a:r>
            <a:r>
              <a:rPr lang="pt-BR" sz="12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, 1992)</a:t>
            </a:r>
            <a:endParaRPr lang="pt-BR" sz="1200" b="1" dirty="0">
              <a:solidFill>
                <a:prstClr val="black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6008" y="5891624"/>
            <a:ext cx="3782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pt-BR" sz="30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DEGENERAÇÃO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089329" y="5891624"/>
            <a:ext cx="35569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pt-BR" sz="3000" b="1" dirty="0">
                <a:solidFill>
                  <a:prstClr val="black"/>
                </a:solidFill>
                <a:latin typeface="Adobe Caslon Pro" panose="0205050205050A020403" pitchFamily="18" charset="0"/>
              </a:rPr>
              <a:t>AMBIVALÊNCIA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4194759" y="5891624"/>
            <a:ext cx="1649608" cy="473299"/>
          </a:xfrm>
          <a:prstGeom prst="rightArrow">
            <a:avLst>
              <a:gd name="adj1" fmla="val 50000"/>
              <a:gd name="adj2" fmla="val 69392"/>
            </a:avLst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00"/>
                </a:solidFill>
                <a:latin typeface="Century Gothic" charset="0"/>
              </a:rPr>
              <a:t>Luto</a:t>
            </a:r>
            <a:r>
              <a:rPr lang="pt-BR" dirty="0">
                <a:solidFill>
                  <a:srgbClr val="000000"/>
                </a:solidFill>
                <a:latin typeface="Century Gothic" charset="0"/>
              </a:rPr>
              <a:t>: </a:t>
            </a:r>
            <a:r>
              <a:rPr lang="pt-BR" dirty="0" smtClean="0">
                <a:solidFill>
                  <a:srgbClr val="000000"/>
                </a:solidFill>
                <a:latin typeface="Century Gothic" charset="0"/>
              </a:rPr>
              <a:t>ameaça </a:t>
            </a:r>
            <a:r>
              <a:rPr lang="pt-BR" dirty="0">
                <a:solidFill>
                  <a:srgbClr val="000000"/>
                </a:solidFill>
                <a:latin typeface="Century Gothic" charset="0"/>
              </a:rPr>
              <a:t>x base segura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/>
          </a:bodyPr>
          <a:lstStyle/>
          <a:p>
            <a:pPr indent="-130302" algn="just">
              <a:buFont typeface="Wingdings 3" charset="2"/>
              <a:buChar char=""/>
              <a:defRPr/>
            </a:pPr>
            <a:r>
              <a:rPr lang="pt-BR" sz="2400" dirty="0">
                <a:solidFill>
                  <a:srgbClr val="000000"/>
                </a:solidFill>
              </a:rPr>
              <a:t>A crise que o adoecimento e a perda eminente desencadeia;</a:t>
            </a:r>
          </a:p>
          <a:p>
            <a:pPr indent="-130302" algn="just">
              <a:buFont typeface="Wingdings 3" charset="2"/>
              <a:buChar char=""/>
              <a:defRPr/>
            </a:pPr>
            <a:r>
              <a:rPr lang="pt-BR" sz="2400" dirty="0">
                <a:solidFill>
                  <a:srgbClr val="000000"/>
                </a:solidFill>
              </a:rPr>
              <a:t>A condição de ameaça: alerta e gera </a:t>
            </a:r>
            <a:r>
              <a:rPr lang="pt-BR" sz="2400" dirty="0" err="1">
                <a:solidFill>
                  <a:srgbClr val="000000"/>
                </a:solidFill>
              </a:rPr>
              <a:t>hiperativação</a:t>
            </a:r>
            <a:r>
              <a:rPr lang="pt-BR" sz="2400" dirty="0">
                <a:solidFill>
                  <a:srgbClr val="000000"/>
                </a:solidFill>
              </a:rPr>
              <a:t> da necessidade de cuidado;</a:t>
            </a:r>
          </a:p>
          <a:p>
            <a:pPr indent="-130302" algn="just">
              <a:buFont typeface="Wingdings 3" charset="2"/>
              <a:buChar char=""/>
              <a:defRPr/>
            </a:pPr>
            <a:r>
              <a:rPr lang="pt-BR" sz="2400" dirty="0">
                <a:solidFill>
                  <a:srgbClr val="000000"/>
                </a:solidFill>
              </a:rPr>
              <a:t>A necessidade da segurança</a:t>
            </a:r>
          </a:p>
          <a:p>
            <a:pPr indent="-130302" algn="just">
              <a:buFont typeface="Wingdings 3" charset="2"/>
              <a:buChar char=""/>
              <a:defRPr/>
            </a:pPr>
            <a:r>
              <a:rPr lang="pt-BR" sz="2400" dirty="0">
                <a:solidFill>
                  <a:srgbClr val="000000"/>
                </a:solidFill>
              </a:rPr>
              <a:t>Profissional de saúde como base segura no contexto da doença/ morte</a:t>
            </a:r>
          </a:p>
          <a:p>
            <a:pPr indent="-130302" algn="just">
              <a:buFont typeface="Wingdings 3" charset="2"/>
              <a:buChar char=""/>
              <a:defRPr/>
            </a:pPr>
            <a:r>
              <a:rPr lang="pt-BR" sz="2400" dirty="0">
                <a:solidFill>
                  <a:srgbClr val="000000"/>
                </a:solidFill>
              </a:rPr>
              <a:t>E quem guarda o guarda?</a:t>
            </a:r>
          </a:p>
          <a:p>
            <a:pPr algn="just" defTabSz="685800"/>
            <a:endParaRPr lang="pt-B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/>
            <a:r>
              <a:rPr lang="pt-BR" dirty="0">
                <a:solidFill>
                  <a:srgbClr val="060606"/>
                </a:solidFill>
              </a:rPr>
              <a:t>Fatores de Risco </a:t>
            </a:r>
            <a:r>
              <a:rPr lang="pt-BR" dirty="0" smtClean="0">
                <a:solidFill>
                  <a:srgbClr val="060606"/>
                </a:solidFill>
              </a:rPr>
              <a:t>e </a:t>
            </a:r>
            <a:r>
              <a:rPr lang="pt-BR" dirty="0">
                <a:solidFill>
                  <a:srgbClr val="060606"/>
                </a:solidFill>
              </a:rPr>
              <a:t>de Proteção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Adoecimento e Perdas anteriores; 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Comunicação – Conspiração do silêncio?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Relação com a doença e equipe;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Recursos psíquicos para elaboração;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Rede de suporte e questões sociais;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Luto não reconhecido? 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Autoimagem;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Sintomas Psicogênicos.</a:t>
            </a:r>
          </a:p>
          <a:p>
            <a:pPr algn="just" defTabSz="685800"/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704945" y="5806362"/>
            <a:ext cx="3947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pt-BR" altLang="pt-BR" sz="1400" dirty="0">
                <a:solidFill>
                  <a:srgbClr val="060606"/>
                </a:solidFill>
                <a:latin typeface="+mj-lt"/>
              </a:rPr>
              <a:t>Bromberg (2000), Bowlby (2002) e Franco (2008) </a:t>
            </a:r>
            <a:endParaRPr lang="pt-BR" sz="1400" dirty="0">
              <a:solidFill>
                <a:srgbClr val="06060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58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00"/>
                </a:solidFill>
                <a:latin typeface="Century Gothic" charset="0"/>
              </a:rPr>
              <a:t>Assistência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926132"/>
          </a:xfrm>
        </p:spPr>
        <p:txBody>
          <a:bodyPr>
            <a:normAutofit/>
          </a:bodyPr>
          <a:lstStyle/>
          <a:p>
            <a:pPr marL="192881" indent="-184845" defTabSz="685800">
              <a:spcBef>
                <a:spcPts val="450"/>
              </a:spcBef>
              <a:buClr>
                <a:srgbClr val="FFFFFF"/>
              </a:buClr>
              <a:tabLst>
                <a:tab pos="192881" algn="l"/>
                <a:tab pos="251817" algn="l"/>
                <a:tab pos="504528" algn="l"/>
                <a:tab pos="757238" algn="l"/>
                <a:tab pos="1009948" algn="l"/>
                <a:tab pos="1262658" algn="l"/>
                <a:tab pos="1515368" algn="l"/>
                <a:tab pos="1768079" algn="l"/>
                <a:tab pos="2020789" algn="l"/>
                <a:tab pos="2273498" algn="l"/>
                <a:tab pos="2526209" algn="l"/>
                <a:tab pos="2778919" algn="l"/>
                <a:tab pos="3031629" algn="l"/>
                <a:tab pos="3284339" algn="l"/>
                <a:tab pos="3537050" algn="l"/>
                <a:tab pos="3789760" algn="l"/>
                <a:tab pos="4042470" algn="l"/>
                <a:tab pos="4295180" algn="l"/>
                <a:tab pos="4547891" algn="l"/>
                <a:tab pos="4800600" algn="l"/>
                <a:tab pos="5053310" algn="l"/>
              </a:tabLst>
              <a:defRPr/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Vínculo e empatia;</a:t>
            </a:r>
          </a:p>
          <a:p>
            <a:pPr marL="192881" indent="-184845" defTabSz="685800">
              <a:spcBef>
                <a:spcPts val="450"/>
              </a:spcBef>
              <a:buClr>
                <a:srgbClr val="FFFFFF"/>
              </a:buClr>
              <a:tabLst>
                <a:tab pos="192881" algn="l"/>
                <a:tab pos="251817" algn="l"/>
                <a:tab pos="504528" algn="l"/>
                <a:tab pos="757238" algn="l"/>
                <a:tab pos="1009948" algn="l"/>
                <a:tab pos="1262658" algn="l"/>
                <a:tab pos="1515368" algn="l"/>
                <a:tab pos="1768079" algn="l"/>
                <a:tab pos="2020789" algn="l"/>
                <a:tab pos="2273498" algn="l"/>
                <a:tab pos="2526209" algn="l"/>
                <a:tab pos="2778919" algn="l"/>
                <a:tab pos="3031629" algn="l"/>
                <a:tab pos="3284339" algn="l"/>
                <a:tab pos="3537050" algn="l"/>
                <a:tab pos="3789760" algn="l"/>
                <a:tab pos="4042470" algn="l"/>
                <a:tab pos="4295180" algn="l"/>
                <a:tab pos="4547891" algn="l"/>
                <a:tab pos="4800600" algn="l"/>
                <a:tab pos="5053310" algn="l"/>
              </a:tabLst>
              <a:defRPr/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   - Comunicação adequada;</a:t>
            </a:r>
          </a:p>
          <a:p>
            <a:pPr marL="192881" indent="-184845" defTabSz="685800">
              <a:spcBef>
                <a:spcPts val="450"/>
              </a:spcBef>
              <a:buClr>
                <a:srgbClr val="FFFFFF"/>
              </a:buClr>
              <a:tabLst>
                <a:tab pos="192881" algn="l"/>
                <a:tab pos="251817" algn="l"/>
                <a:tab pos="504528" algn="l"/>
                <a:tab pos="757238" algn="l"/>
                <a:tab pos="1009948" algn="l"/>
                <a:tab pos="1262658" algn="l"/>
                <a:tab pos="1515368" algn="l"/>
                <a:tab pos="1768079" algn="l"/>
                <a:tab pos="2020789" algn="l"/>
                <a:tab pos="2273498" algn="l"/>
                <a:tab pos="2526209" algn="l"/>
                <a:tab pos="2778919" algn="l"/>
                <a:tab pos="3031629" algn="l"/>
                <a:tab pos="3284339" algn="l"/>
                <a:tab pos="3537050" algn="l"/>
                <a:tab pos="3789760" algn="l"/>
                <a:tab pos="4042470" algn="l"/>
                <a:tab pos="4295180" algn="l"/>
                <a:tab pos="4547891" algn="l"/>
                <a:tab pos="4800600" algn="l"/>
                <a:tab pos="5053310" algn="l"/>
              </a:tabLst>
              <a:defRPr/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  - Controle dos sintomas;</a:t>
            </a:r>
          </a:p>
          <a:p>
            <a:pPr marL="192881" indent="-184845" defTabSz="685800">
              <a:spcBef>
                <a:spcPts val="450"/>
              </a:spcBef>
              <a:buClr>
                <a:srgbClr val="FFFFFF"/>
              </a:buClr>
              <a:tabLst>
                <a:tab pos="192881" algn="l"/>
                <a:tab pos="251817" algn="l"/>
                <a:tab pos="504528" algn="l"/>
                <a:tab pos="757238" algn="l"/>
                <a:tab pos="1009948" algn="l"/>
                <a:tab pos="1262658" algn="l"/>
                <a:tab pos="1515368" algn="l"/>
                <a:tab pos="1768079" algn="l"/>
                <a:tab pos="2020789" algn="l"/>
                <a:tab pos="2273498" algn="l"/>
                <a:tab pos="2526209" algn="l"/>
                <a:tab pos="2778919" algn="l"/>
                <a:tab pos="3031629" algn="l"/>
                <a:tab pos="3284339" algn="l"/>
                <a:tab pos="3537050" algn="l"/>
                <a:tab pos="3789760" algn="l"/>
                <a:tab pos="4042470" algn="l"/>
                <a:tab pos="4295180" algn="l"/>
                <a:tab pos="4547891" algn="l"/>
                <a:tab pos="4800600" algn="l"/>
                <a:tab pos="5053310" algn="l"/>
              </a:tabLst>
              <a:defRPr/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   - Cuidado global e integrado;</a:t>
            </a:r>
          </a:p>
          <a:p>
            <a:pPr marL="192881" indent="-184845" defTabSz="685800">
              <a:spcBef>
                <a:spcPts val="450"/>
              </a:spcBef>
              <a:buClr>
                <a:srgbClr val="FFFFFF"/>
              </a:buClr>
              <a:tabLst>
                <a:tab pos="192881" algn="l"/>
                <a:tab pos="251817" algn="l"/>
                <a:tab pos="504528" algn="l"/>
                <a:tab pos="757238" algn="l"/>
                <a:tab pos="1009948" algn="l"/>
                <a:tab pos="1262658" algn="l"/>
                <a:tab pos="1515368" algn="l"/>
                <a:tab pos="1768079" algn="l"/>
                <a:tab pos="2020789" algn="l"/>
                <a:tab pos="2273498" algn="l"/>
                <a:tab pos="2526209" algn="l"/>
                <a:tab pos="2778919" algn="l"/>
                <a:tab pos="3031629" algn="l"/>
                <a:tab pos="3284339" algn="l"/>
                <a:tab pos="3537050" algn="l"/>
                <a:tab pos="3789760" algn="l"/>
                <a:tab pos="4042470" algn="l"/>
                <a:tab pos="4295180" algn="l"/>
                <a:tab pos="4547891" algn="l"/>
                <a:tab pos="4800600" algn="l"/>
                <a:tab pos="5053310" algn="l"/>
              </a:tabLst>
              <a:defRPr/>
            </a:pPr>
            <a:r>
              <a:rPr lang="pt-BR" altLang="pt-BR" sz="2400" dirty="0">
                <a:solidFill>
                  <a:srgbClr val="060606"/>
                </a:solidFill>
                <a:latin typeface="+mj-lt"/>
              </a:rPr>
              <a:t>  - Atenção ao sentido, significado e ao processo.</a:t>
            </a:r>
          </a:p>
          <a:p>
            <a:pPr algn="just" defTabSz="685800"/>
            <a:endParaRPr lang="pt-B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756" y="1095703"/>
            <a:ext cx="4789088" cy="3801340"/>
          </a:xfr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05116" y="3310433"/>
            <a:ext cx="8225088" cy="318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451" dirty="0">
                <a:solidFill>
                  <a:srgbClr val="F6BA72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  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3000" dirty="0">
              <a:solidFill>
                <a:srgbClr val="F6BA72"/>
              </a:solidFill>
              <a:latin typeface="Vijaya" panose="020B0604020202020204" pitchFamily="34" charset="0"/>
              <a:cs typeface="Vijaya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451" dirty="0">
                <a:solidFill>
                  <a:srgbClr val="EB9C51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     O profissional deve agir </a:t>
            </a:r>
          </a:p>
          <a:p>
            <a:pPr algn="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451" dirty="0">
                <a:solidFill>
                  <a:srgbClr val="EB9C51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 de forma integrada com foco na construção de     significado e manejo psíquico sem nunca esquecer de ESPERANÇAR!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76453" y="319827"/>
            <a:ext cx="740271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300" dirty="0">
                <a:solidFill>
                  <a:srgbClr val="EB9C51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   Diversos aspectos da doença são capazes de desencadear reações emocionais intensas e prolongadas...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3300" dirty="0">
              <a:solidFill>
                <a:srgbClr val="F6BA72"/>
              </a:solidFill>
              <a:latin typeface="Vijaya" panose="020B0604020202020204" pitchFamily="34" charset="0"/>
              <a:cs typeface="Vijaya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300" dirty="0">
                <a:solidFill>
                  <a:srgbClr val="F6BA72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             </a:t>
            </a:r>
          </a:p>
        </p:txBody>
      </p:sp>
      <p:pic>
        <p:nvPicPr>
          <p:cNvPr id="12" name="Espaço Reservado para Conteúd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2" t="27679" r="62367" b="52589"/>
          <a:stretch/>
        </p:blipFill>
        <p:spPr>
          <a:xfrm rot="3131252">
            <a:off x="2207341" y="2784886"/>
            <a:ext cx="803672" cy="750095"/>
          </a:xfrm>
          <a:prstGeom prst="rect">
            <a:avLst/>
          </a:prstGeom>
        </p:spPr>
      </p:pic>
      <p:pic>
        <p:nvPicPr>
          <p:cNvPr id="13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30988" r="87177" b="51570"/>
          <a:stretch/>
        </p:blipFill>
        <p:spPr>
          <a:xfrm rot="2192495">
            <a:off x="1701383" y="3152015"/>
            <a:ext cx="547972" cy="66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Espaço Reservado para Conteú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7662" r="61894" b="52888"/>
          <a:stretch/>
        </p:blipFill>
        <p:spPr>
          <a:xfrm rot="7449904">
            <a:off x="5392775" y="1660439"/>
            <a:ext cx="1161636" cy="1111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Espaço Reservado para Conteú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2" t="27679" r="62367" b="52589"/>
          <a:stretch/>
        </p:blipFill>
        <p:spPr>
          <a:xfrm rot="3131252">
            <a:off x="4854156" y="2173893"/>
            <a:ext cx="841395" cy="919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ço Reservado para Conteú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30988" r="87177" b="51570"/>
          <a:stretch/>
        </p:blipFill>
        <p:spPr>
          <a:xfrm rot="1420723">
            <a:off x="2902861" y="2355129"/>
            <a:ext cx="720931" cy="87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Espaço Reservado para Conteú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0" t="27679" r="60374" b="58414"/>
          <a:stretch/>
        </p:blipFill>
        <p:spPr>
          <a:xfrm rot="6819159">
            <a:off x="2933798" y="2884239"/>
            <a:ext cx="646445" cy="594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6" r="61755" b="48673"/>
          <a:stretch/>
        </p:blipFill>
        <p:spPr>
          <a:xfrm rot="20284462">
            <a:off x="3262023" y="2605611"/>
            <a:ext cx="1831576" cy="85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Espaço Reservado para Conteú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t="30732" r="62367" b="52589"/>
          <a:stretch/>
        </p:blipFill>
        <p:spPr>
          <a:xfrm rot="3131252">
            <a:off x="1175507" y="2895697"/>
            <a:ext cx="896821" cy="1024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tângulo 19"/>
          <p:cNvSpPr/>
          <p:nvPr/>
        </p:nvSpPr>
        <p:spPr>
          <a:xfrm>
            <a:off x="8885637" y="4650583"/>
            <a:ext cx="1044569" cy="246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 sz="135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08756B5-0C97-4950-B711-21B729AB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274"/>
            <a:ext cx="12192000" cy="994172"/>
          </a:xfrm>
        </p:spPr>
        <p:txBody>
          <a:bodyPr>
            <a:noAutofit/>
          </a:bodyPr>
          <a:lstStyle/>
          <a:p>
            <a:pPr algn="ctr"/>
            <a:r>
              <a:rPr lang="pt-BR" altLang="pt-BR" sz="3467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 que </a:t>
            </a:r>
            <a:r>
              <a:rPr lang="pt-BR" altLang="pt-BR" sz="3467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pt-BR" altLang="pt-BR" sz="34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3467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devemos dizer em situação de luto</a:t>
            </a:r>
            <a:endParaRPr lang="pt-BR" sz="3467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ABB6144A-91E6-4A58-A382-FF80FE763010}"/>
              </a:ext>
            </a:extLst>
          </p:cNvPr>
          <p:cNvSpPr/>
          <p:nvPr/>
        </p:nvSpPr>
        <p:spPr>
          <a:xfrm>
            <a:off x="209680" y="1677324"/>
            <a:ext cx="878167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defTabSz="914377" fontAlgn="base">
              <a:spcAft>
                <a:spcPct val="0"/>
              </a:spcAft>
              <a:buFont typeface="Wingdings" panose="05000000000000000000" pitchFamily="2" charset="2"/>
              <a:buChar char="M"/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Fique tranquila ele foi dessa para melhor;</a:t>
            </a:r>
          </a:p>
          <a:p>
            <a:pPr marL="342891" indent="-342891" defTabSz="914377" fontAlgn="base">
              <a:spcAft>
                <a:spcPct val="0"/>
              </a:spcAft>
              <a:buFont typeface="Wingdings" panose="05000000000000000000" pitchFamily="2" charset="2"/>
              <a:buChar char="M"/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Veja...agora o sofrimento acabou;</a:t>
            </a: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endParaRPr lang="pt-BR" altLang="pt-BR" sz="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 </a:t>
            </a: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Com certeza ele está melhor do que todos nós;</a:t>
            </a: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endParaRPr lang="pt-BR" altLang="pt-BR" sz="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 </a:t>
            </a: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Foi melhor assim, ele estava sofrendo muito;</a:t>
            </a: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endParaRPr lang="pt-BR" altLang="pt-BR" sz="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 </a:t>
            </a: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Pelo menos você ainda tem sua mãe – seu pai;</a:t>
            </a: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endParaRPr lang="pt-BR" altLang="pt-BR" sz="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 </a:t>
            </a: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Ele agora será um anjo no céu;</a:t>
            </a: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endParaRPr lang="pt-BR" altLang="pt-BR" sz="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</a:t>
            </a: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Foi a vontade de Deus;</a:t>
            </a: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endParaRPr lang="pt-BR" altLang="pt-BR" sz="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</a:t>
            </a: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Deus não nos dá tristezas que não possamos suportar; </a:t>
            </a: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endParaRPr lang="pt-BR" altLang="pt-BR" sz="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377" fontAlgn="base">
              <a:spcAft>
                <a:spcPct val="0"/>
              </a:spcAft>
              <a:tabLst>
                <a:tab pos="1202237" algn="l"/>
              </a:tabLst>
              <a:defRPr/>
            </a:pP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</a:t>
            </a:r>
            <a:r>
              <a:rPr lang="pt-BR" altLang="pt-BR" sz="2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O que você vai fazer com o dinheiro dele?</a:t>
            </a:r>
          </a:p>
          <a:p>
            <a:pPr defTabSz="914377" fontAlgn="base">
              <a:spcAft>
                <a:spcPts val="900"/>
              </a:spcAft>
            </a:pPr>
            <a:endParaRPr lang="pt-BR" altLang="pt-BR" sz="25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83307" y="5855305"/>
            <a:ext cx="1535998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pt-BR" sz="135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JACOBUCCI,2017</a:t>
            </a:r>
            <a:endParaRPr lang="pt-BR" sz="1351" dirty="0">
              <a:solidFill>
                <a:prstClr val="white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6" b="13397"/>
          <a:stretch/>
        </p:blipFill>
        <p:spPr>
          <a:xfrm>
            <a:off x="7607706" y="1240841"/>
            <a:ext cx="4570884" cy="538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79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516379" y="763143"/>
            <a:ext cx="6240905" cy="5791127"/>
          </a:xfrm>
        </p:spPr>
        <p:txBody>
          <a:bodyPr>
            <a:normAutofit fontScale="92500" lnSpcReduction="10000"/>
          </a:bodyPr>
          <a:lstStyle/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altLang="pt-BR" sz="2900" dirty="0" smtClean="0">
                <a:solidFill>
                  <a:srgbClr val="060606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nada </a:t>
            </a:r>
            <a:r>
              <a:rPr lang="pt-BR" altLang="pt-BR" sz="2900" dirty="0">
                <a:solidFill>
                  <a:srgbClr val="060606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mais do que o suficiente. Dizer coisas a mais pode ser um desastre num processo de luto, por isso tenha o bom senso de saber perceber quando deve refletir e/ou ficar em silêncio</a:t>
            </a:r>
            <a:r>
              <a:rPr lang="pt-BR" altLang="pt-BR" sz="2900" dirty="0" smtClean="0">
                <a:solidFill>
                  <a:srgbClr val="060606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pt-BR" altLang="pt-BR" sz="2900" dirty="0">
              <a:solidFill>
                <a:srgbClr val="060606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3200" dirty="0">
                <a:solidFill>
                  <a:srgbClr val="060606"/>
                </a:solidFill>
                <a:latin typeface="+mj-lt"/>
                <a:cs typeface="Times New Roman" panose="02020603050405020304" pitchFamily="18" charset="0"/>
              </a:rPr>
              <a:t>Você está precisando de algo?</a:t>
            </a:r>
          </a:p>
          <a:p>
            <a:pPr marL="0" indent="0" algn="just">
              <a:buNone/>
            </a:pPr>
            <a:r>
              <a:rPr lang="pt-BR" altLang="pt-BR" sz="290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8C17BAB-D3F7-4BD5-AFD7-BE1B6D69C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259795"/>
            <a:ext cx="4293069" cy="629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9959484" y="5819620"/>
            <a:ext cx="15757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pt-BR" sz="1500" dirty="0">
                <a:solidFill>
                  <a:srgbClr val="81BB42">
                    <a:lumMod val="10000"/>
                  </a:srgb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JACOBUCCI,2017</a:t>
            </a:r>
            <a:endParaRPr lang="pt-BR" sz="1500" dirty="0">
              <a:solidFill>
                <a:srgbClr val="81BB42">
                  <a:lumMod val="1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878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8627" y="0"/>
            <a:ext cx="10364451" cy="1596177"/>
          </a:xfrm>
        </p:spPr>
        <p:txBody>
          <a:bodyPr/>
          <a:lstStyle/>
          <a:p>
            <a:r>
              <a:rPr lang="pt-BR" dirty="0" smtClean="0"/>
              <a:t>Referências Bibliográficas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4" y="1175374"/>
            <a:ext cx="10363826" cy="5682626"/>
          </a:xfrm>
        </p:spPr>
        <p:txBody>
          <a:bodyPr>
            <a:normAutofit fontScale="55000" lnSpcReduction="20000"/>
          </a:bodyPr>
          <a:lstStyle/>
          <a:p>
            <a:r>
              <a:rPr lang="pt-BR" altLang="pt-BR" sz="2700" dirty="0" err="1"/>
              <a:t>Bromberg</a:t>
            </a:r>
            <a:r>
              <a:rPr lang="pt-BR" altLang="pt-BR" sz="2700" dirty="0"/>
              <a:t> MHPF. A psicoterapia em situações de perdas e luto. Campinas: Editora </a:t>
            </a:r>
            <a:r>
              <a:rPr lang="pt-BR" altLang="pt-BR" sz="2700" dirty="0" err="1"/>
              <a:t>Psy</a:t>
            </a:r>
            <a:r>
              <a:rPr lang="pt-BR" altLang="pt-BR" sz="2700" dirty="0"/>
              <a:t> II; 1994. 160 p.</a:t>
            </a:r>
          </a:p>
          <a:p>
            <a:endParaRPr lang="pt-BR" altLang="pt-BR" sz="2700" dirty="0"/>
          </a:p>
          <a:p>
            <a:r>
              <a:rPr lang="pt-BR" altLang="pt-BR" sz="2700" dirty="0"/>
              <a:t>Fonseca JP. Luto Antecipatório: As Experiências Pessoais, Familiares e Sociais diante de uma Morte Anunciada. Campinas: Editora Livro Pleno; 2004. 183 p.</a:t>
            </a:r>
          </a:p>
          <a:p>
            <a:endParaRPr lang="pt-BR" altLang="pt-BR" sz="2700" dirty="0"/>
          </a:p>
          <a:p>
            <a:r>
              <a:rPr lang="pt-BR" altLang="pt-BR" sz="2700" dirty="0"/>
              <a:t>Franco MHP. Formação e Rompimento de Vínculos: O dilema das perdas na atualidade. São Paulo: </a:t>
            </a:r>
            <a:r>
              <a:rPr lang="pt-BR" altLang="pt-BR" sz="2700" dirty="0" err="1"/>
              <a:t>Summus</a:t>
            </a:r>
            <a:r>
              <a:rPr lang="pt-BR" altLang="pt-BR" sz="2700" dirty="0"/>
              <a:t>; 2010. 288 p.</a:t>
            </a:r>
          </a:p>
          <a:p>
            <a:endParaRPr lang="pt-BR" altLang="pt-BR" sz="2700" dirty="0"/>
          </a:p>
          <a:p>
            <a:r>
              <a:rPr lang="pt-BR" altLang="pt-BR" sz="2700" dirty="0" err="1"/>
              <a:t>Kovács</a:t>
            </a:r>
            <a:r>
              <a:rPr lang="pt-BR" altLang="pt-BR" sz="2700" dirty="0"/>
              <a:t> MJ, coordenadora. Morte e desenvolvimento humano. 4ª ed. São Paulo: Casa do Psicólogo; 2002. 243p.</a:t>
            </a:r>
          </a:p>
          <a:p>
            <a:endParaRPr lang="pt-BR" altLang="pt-BR" sz="2700" dirty="0"/>
          </a:p>
          <a:p>
            <a:r>
              <a:rPr lang="pt-BR" altLang="pt-BR" sz="2700" dirty="0" err="1"/>
              <a:t>Parkes</a:t>
            </a:r>
            <a:r>
              <a:rPr lang="pt-BR" altLang="pt-BR" sz="2700" dirty="0"/>
              <a:t> CM. Luto: estudos sobre a perda na vida adulta. Tradução: Maria Helena Franco </a:t>
            </a:r>
            <a:r>
              <a:rPr lang="pt-BR" altLang="pt-BR" sz="2700" dirty="0" err="1"/>
              <a:t>Bromberg</a:t>
            </a:r>
            <a:r>
              <a:rPr lang="pt-BR" altLang="pt-BR" sz="2700" dirty="0"/>
              <a:t>. São Paulo: </a:t>
            </a:r>
            <a:r>
              <a:rPr lang="pt-BR" altLang="pt-BR" sz="2700" dirty="0" err="1"/>
              <a:t>Summus</a:t>
            </a:r>
            <a:r>
              <a:rPr lang="pt-BR" altLang="pt-BR" sz="2700" dirty="0"/>
              <a:t>; 1998. 291 p. </a:t>
            </a:r>
          </a:p>
          <a:p>
            <a:endParaRPr lang="pt-BR" altLang="pt-BR" sz="2700" dirty="0"/>
          </a:p>
          <a:p>
            <a:r>
              <a:rPr lang="pt-BR" altLang="pt-BR" sz="2700" dirty="0" err="1"/>
              <a:t>Schiliemann</a:t>
            </a:r>
            <a:r>
              <a:rPr lang="pt-BR" altLang="pt-BR" sz="2700" dirty="0"/>
              <a:t> AL, </a:t>
            </a:r>
            <a:r>
              <a:rPr lang="pt-BR" altLang="pt-BR" sz="2700" dirty="0" err="1"/>
              <a:t>Nacif</a:t>
            </a:r>
            <a:r>
              <a:rPr lang="pt-BR" altLang="pt-BR" sz="2700" dirty="0"/>
              <a:t> MRG, Oliveira MC. Luto e Saúde. In: Franco MHP. (Org.). Estudos Avançados sobre o Luto. Campinas: Editora Livro Pleno; 2002. 172 p. </a:t>
            </a:r>
          </a:p>
          <a:p>
            <a:r>
              <a:rPr lang="pt-BR" sz="2700" dirty="0">
                <a:hlinkClick r:id="rId2"/>
              </a:rPr>
              <a:t>https://perdaseluto.com</a:t>
            </a:r>
            <a:r>
              <a:rPr lang="pt-BR" sz="2700" dirty="0" smtClean="0">
                <a:hlinkClick r:id="rId2"/>
              </a:rPr>
              <a:t>/-</a:t>
            </a:r>
            <a:r>
              <a:rPr lang="pt-BR" sz="2700" dirty="0" smtClean="0"/>
              <a:t> acessado em 10.12.21</a:t>
            </a:r>
            <a:endParaRPr lang="pt-BR" sz="2700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algn="just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818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obrigada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Psicólogas: Debora </a:t>
            </a:r>
            <a:r>
              <a:rPr lang="pt-BR" dirty="0" err="1" smtClean="0"/>
              <a:t>Genezini</a:t>
            </a:r>
            <a:r>
              <a:rPr lang="pt-BR" dirty="0" smtClean="0"/>
              <a:t> E VANESSA KARAM</a:t>
            </a:r>
          </a:p>
        </p:txBody>
      </p:sp>
    </p:spTree>
    <p:extLst>
      <p:ext uri="{BB962C8B-B14F-4D97-AF65-F5344CB8AC3E}">
        <p14:creationId xmlns:p14="http://schemas.microsoft.com/office/powerpoint/2010/main" val="4950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luto?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3286" t="18271" r="39000" b="29132"/>
          <a:stretch/>
        </p:blipFill>
        <p:spPr>
          <a:xfrm>
            <a:off x="2681555" y="1924450"/>
            <a:ext cx="6828889" cy="45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luto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/>
            <a:r>
              <a:rPr lang="pt-BR" dirty="0" smtClean="0"/>
              <a:t>Conjunto </a:t>
            </a:r>
            <a:r>
              <a:rPr lang="pt-BR" dirty="0"/>
              <a:t>de reações a uma perda significativa. Nenhum luto é igual ao outro, pois não existem relações significativas idênticas.</a:t>
            </a:r>
          </a:p>
          <a:p>
            <a:pPr marL="0" indent="0" algn="r">
              <a:buNone/>
            </a:pPr>
            <a:r>
              <a:rPr lang="pt-BR" dirty="0"/>
              <a:t>(Franco, 2000)</a:t>
            </a:r>
          </a:p>
          <a:p>
            <a:pPr algn="r"/>
            <a:endParaRPr lang="pt-BR" dirty="0"/>
          </a:p>
          <a:p>
            <a:pPr algn="just"/>
            <a:r>
              <a:rPr lang="pt-BR" dirty="0" smtClean="0"/>
              <a:t>dor </a:t>
            </a:r>
            <a:r>
              <a:rPr lang="pt-BR" dirty="0"/>
              <a:t>do luto </a:t>
            </a:r>
            <a:r>
              <a:rPr lang="pt-BR" dirty="0" smtClean="0"/>
              <a:t>é </a:t>
            </a:r>
            <a:r>
              <a:rPr lang="pt-BR" dirty="0"/>
              <a:t>o custo do compromisso: </a:t>
            </a:r>
            <a:r>
              <a:rPr lang="pt-BR" dirty="0" smtClean="0"/>
              <a:t>só </a:t>
            </a:r>
            <a:r>
              <a:rPr lang="pt-BR" dirty="0"/>
              <a:t>se perde aquilo que se tem</a:t>
            </a:r>
            <a:r>
              <a:rPr lang="pt-BR" dirty="0" smtClean="0"/>
              <a:t>. </a:t>
            </a:r>
          </a:p>
          <a:p>
            <a:pPr marL="0" indent="0" algn="r">
              <a:buNone/>
            </a:pPr>
            <a:r>
              <a:rPr lang="pt-BR" dirty="0" smtClean="0"/>
              <a:t>(</a:t>
            </a:r>
            <a:r>
              <a:rPr lang="pt-BR" dirty="0" err="1" smtClean="0"/>
              <a:t>Parkes</a:t>
            </a:r>
            <a:r>
              <a:rPr lang="pt-BR" dirty="0"/>
              <a:t>, 1998)</a:t>
            </a:r>
          </a:p>
          <a:p>
            <a:pPr marL="0" indent="0" algn="just">
              <a:buNone/>
            </a:pPr>
            <a:r>
              <a:rPr lang="pt-BR" dirty="0" smtClean="0"/>
              <a:t>                </a:t>
            </a:r>
            <a:endParaRPr lang="pt-BR" dirty="0"/>
          </a:p>
          <a:p>
            <a:pPr algn="just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3518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Luto pode ocorrer por: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dirty="0" smtClean="0"/>
              <a:t> </a:t>
            </a:r>
            <a:r>
              <a:rPr lang="pt-BR" altLang="pt-BR" dirty="0">
                <a:sym typeface="Wingdings" panose="05000000000000000000" pitchFamily="2" charset="2"/>
              </a:rPr>
              <a:t> </a:t>
            </a:r>
            <a:r>
              <a:rPr lang="pt-BR" altLang="pt-BR" dirty="0"/>
              <a:t>Morte de um ser humano;</a:t>
            </a:r>
          </a:p>
          <a:p>
            <a:pPr marL="0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sym typeface="Wingdings" panose="05000000000000000000" pitchFamily="2" charset="2"/>
              </a:rPr>
              <a:t></a:t>
            </a:r>
            <a:r>
              <a:rPr lang="pt-BR" altLang="pt-BR" dirty="0"/>
              <a:t> Morte de um animal de estimação;</a:t>
            </a:r>
          </a:p>
          <a:p>
            <a:pPr marL="0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sym typeface="Wingdings" panose="05000000000000000000" pitchFamily="2" charset="2"/>
              </a:rPr>
              <a:t></a:t>
            </a:r>
            <a:r>
              <a:rPr lang="pt-BR" altLang="pt-BR" dirty="0"/>
              <a:t> Separação conjugal;</a:t>
            </a:r>
          </a:p>
          <a:p>
            <a:pPr marL="0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sym typeface="Wingdings" panose="05000000000000000000" pitchFamily="2" charset="2"/>
              </a:rPr>
              <a:t></a:t>
            </a:r>
            <a:r>
              <a:rPr lang="pt-BR" altLang="pt-BR" dirty="0"/>
              <a:t> Amputação;</a:t>
            </a:r>
          </a:p>
          <a:p>
            <a:pPr marL="0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sym typeface="Wingdings" panose="05000000000000000000" pitchFamily="2" charset="2"/>
              </a:rPr>
              <a:t></a:t>
            </a:r>
            <a:r>
              <a:rPr lang="pt-BR" altLang="pt-BR" dirty="0"/>
              <a:t> Modificação corporal;</a:t>
            </a:r>
          </a:p>
          <a:p>
            <a:pPr marL="0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sym typeface="Wingdings" panose="05000000000000000000" pitchFamily="2" charset="2"/>
              </a:rPr>
              <a:t></a:t>
            </a:r>
            <a:r>
              <a:rPr lang="pt-BR" altLang="pt-BR" dirty="0"/>
              <a:t> Doença ameaçadora da vida; </a:t>
            </a:r>
          </a:p>
          <a:p>
            <a:pPr marL="0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sym typeface="Wingdings" panose="05000000000000000000" pitchFamily="2" charset="2"/>
              </a:rPr>
              <a:t></a:t>
            </a:r>
            <a:r>
              <a:rPr lang="pt-BR" altLang="pt-BR" dirty="0"/>
              <a:t> Aposentadoria;</a:t>
            </a:r>
          </a:p>
          <a:p>
            <a:pPr marL="342900" indent="-3429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dirty="0"/>
              <a:t>Demissão;</a:t>
            </a:r>
          </a:p>
          <a:p>
            <a:pPr marL="342900" indent="-3429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dirty="0"/>
              <a:t>Imigração;</a:t>
            </a:r>
          </a:p>
          <a:p>
            <a:pPr marL="342900" indent="-3429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dirty="0"/>
              <a:t>Catástrofe e pandemia;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dirty="0" smtClean="0"/>
              <a:t>Envelhecimento;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dirty="0" smtClean="0"/>
              <a:t>Etc</a:t>
            </a:r>
            <a:r>
              <a:rPr lang="pt-BR" altLang="pt-BR" dirty="0"/>
              <a:t>.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</p:txBody>
      </p:sp>
      <p:pic>
        <p:nvPicPr>
          <p:cNvPr id="4" name="Picture 2" descr="Resultado de imagem para luto ido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">
            <a:off x="6981154" y="2359083"/>
            <a:ext cx="3945736" cy="3440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90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3445DA4-EDFD-42EA-BFF4-AB8192309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188640"/>
            <a:ext cx="11634651" cy="642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31" y="2336640"/>
            <a:ext cx="135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4715" y="471994"/>
            <a:ext cx="11377533" cy="6003758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pt-BR" altLang="pt-BR" sz="4000" cap="all" dirty="0"/>
              <a:t>Público e Privado</a:t>
            </a:r>
          </a:p>
          <a:p>
            <a:pPr indent="0">
              <a:spcBef>
                <a:spcPts val="0"/>
              </a:spcBef>
              <a:buNone/>
            </a:pPr>
            <a:endParaRPr lang="pt-BR" altLang="pt-BR" sz="4000" cap="all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altLang="pt-BR" sz="3500" cap="all" dirty="0"/>
              <a:t>O Luto é uma experiência 		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altLang="pt-BR" sz="3500" cap="all" dirty="0"/>
              <a:t>vivenciada nessas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altLang="pt-BR" sz="3500" cap="all" dirty="0"/>
              <a:t>duas esferas	</a:t>
            </a:r>
            <a:r>
              <a:rPr lang="pt-BR" altLang="pt-BR" sz="4000" cap="all" dirty="0"/>
              <a:t>	</a:t>
            </a:r>
            <a:r>
              <a:rPr lang="pt-BR" altLang="pt-BR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pt-BR" altLang="pt-BR" dirty="0">
              <a:solidFill>
                <a:srgbClr val="000066"/>
              </a:solidFill>
              <a:effectLst/>
              <a:cs typeface="Tahoma" panose="020B060403050404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130834" y="4767592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BR" altLang="pt-BR" sz="3500" cap="all" dirty="0" smtClean="0"/>
              <a:t>Não tem tempo certo para o luto acabar e não tem tipo de luto que seja pior.</a:t>
            </a:r>
            <a:endParaRPr lang="pt-BR" sz="3500" dirty="0"/>
          </a:p>
        </p:txBody>
      </p:sp>
    </p:spTree>
    <p:extLst>
      <p:ext uri="{BB962C8B-B14F-4D97-AF65-F5344CB8AC3E}">
        <p14:creationId xmlns:p14="http://schemas.microsoft.com/office/powerpoint/2010/main" val="60454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luto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3775" y="2353456"/>
            <a:ext cx="10363826" cy="4984230"/>
          </a:xfrm>
        </p:spPr>
        <p:txBody>
          <a:bodyPr>
            <a:normAutofit fontScale="92500" lnSpcReduction="20000"/>
          </a:bodyPr>
          <a:lstStyle/>
          <a:p>
            <a:r>
              <a:rPr lang="pt-BR" sz="3000" dirty="0" smtClean="0"/>
              <a:t>Luto </a:t>
            </a:r>
            <a:r>
              <a:rPr lang="pt-BR" sz="3000" dirty="0"/>
              <a:t>Natural;</a:t>
            </a:r>
          </a:p>
          <a:p>
            <a:r>
              <a:rPr lang="pt-BR" sz="3000" dirty="0"/>
              <a:t>Luto </a:t>
            </a:r>
            <a:r>
              <a:rPr lang="pt-BR" sz="3000" dirty="0" smtClean="0"/>
              <a:t>prolongado;</a:t>
            </a:r>
            <a:endParaRPr lang="pt-BR" sz="3000" dirty="0"/>
          </a:p>
          <a:p>
            <a:r>
              <a:rPr lang="pt-BR" sz="3000" dirty="0"/>
              <a:t>Luto Adiado;</a:t>
            </a:r>
          </a:p>
          <a:p>
            <a:r>
              <a:rPr lang="pt-BR" sz="3000" dirty="0"/>
              <a:t>Luto Traumático;</a:t>
            </a:r>
          </a:p>
          <a:p>
            <a:r>
              <a:rPr lang="pt-BR" sz="3000" dirty="0"/>
              <a:t>Luto Coletivo;</a:t>
            </a:r>
          </a:p>
          <a:p>
            <a:r>
              <a:rPr lang="pt-BR" sz="3000" dirty="0"/>
              <a:t>Luto Não Reconhecido;</a:t>
            </a:r>
          </a:p>
          <a:p>
            <a:r>
              <a:rPr lang="pt-BR" sz="3000" dirty="0"/>
              <a:t>Luto Antecipatório.</a:t>
            </a:r>
          </a:p>
          <a:p>
            <a:pPr algn="r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             </a:t>
            </a:r>
            <a:endParaRPr lang="pt-BR" dirty="0"/>
          </a:p>
          <a:p>
            <a:pPr algn="just"/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" b="19863"/>
          <a:stretch/>
        </p:blipFill>
        <p:spPr>
          <a:xfrm>
            <a:off x="6221714" y="3908583"/>
            <a:ext cx="5256584" cy="2664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ângulo 6"/>
          <p:cNvSpPr/>
          <p:nvPr/>
        </p:nvSpPr>
        <p:spPr>
          <a:xfrm>
            <a:off x="5347321" y="2353456"/>
            <a:ext cx="6130977" cy="11992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pt-BR" dirty="0" smtClean="0">
              <a:solidFill>
                <a:srgbClr val="06000C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pt-BR" altLang="pt-BR" dirty="0" smtClean="0">
                <a:solidFill>
                  <a:srgbClr val="06000C"/>
                </a:solidFill>
                <a:latin typeface="Open Sans" charset="0"/>
                <a:ea typeface="Open Sans" charset="0"/>
                <a:cs typeface="Open Sans" charset="0"/>
              </a:rPr>
              <a:t>Persistência </a:t>
            </a:r>
            <a:r>
              <a:rPr lang="pt-BR" altLang="pt-BR" dirty="0">
                <a:solidFill>
                  <a:srgbClr val="06000C"/>
                </a:solidFill>
                <a:latin typeface="Open Sans" charset="0"/>
                <a:ea typeface="Open Sans" charset="0"/>
                <a:cs typeface="Open Sans" charset="0"/>
              </a:rPr>
              <a:t>dos sintomas; complicações </a:t>
            </a:r>
            <a:r>
              <a:rPr lang="pt-BR" altLang="pt-BR" dirty="0" smtClean="0">
                <a:solidFill>
                  <a:srgbClr val="06000C"/>
                </a:solidFill>
                <a:latin typeface="Open Sans" charset="0"/>
                <a:ea typeface="Open Sans" charset="0"/>
                <a:cs typeface="Open Sans" charset="0"/>
              </a:rPr>
              <a:t>cognitivas, emocionais </a:t>
            </a:r>
            <a:r>
              <a:rPr lang="pt-BR" altLang="pt-BR" dirty="0">
                <a:solidFill>
                  <a:srgbClr val="06000C"/>
                </a:solidFill>
                <a:latin typeface="Open Sans" charset="0"/>
                <a:ea typeface="Open Sans" charset="0"/>
                <a:cs typeface="Open Sans" charset="0"/>
              </a:rPr>
              <a:t>e alteração de comportamento;                       Não há uma compreensão da realidade e nem futuro...</a:t>
            </a:r>
          </a:p>
          <a:p>
            <a:pPr algn="ctr"/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4601980" y="2923082"/>
            <a:ext cx="719528" cy="220695"/>
          </a:xfrm>
          <a:prstGeom prst="straightConnector1">
            <a:avLst/>
          </a:prstGeom>
          <a:ln w="76200">
            <a:solidFill>
              <a:srgbClr val="0606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2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063552" y="435133"/>
            <a:ext cx="489654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 fontAlgn="base">
              <a:spcAft>
                <a:spcPts val="1800"/>
              </a:spcAft>
            </a:pPr>
            <a:r>
              <a:rPr lang="pt-BR" altLang="pt-BR" sz="3200" b="1" dirty="0">
                <a:solidFill>
                  <a:srgbClr val="060606"/>
                </a:solidFill>
                <a:latin typeface="Tw Cen MT" panose="020B0602020104020603" pitchFamily="34" charset="0"/>
              </a:rPr>
              <a:t>LUTO Antecipatório</a:t>
            </a:r>
            <a:r>
              <a:rPr lang="pt-BR" altLang="pt-BR" sz="3200" b="1" dirty="0">
                <a:solidFill>
                  <a:srgbClr val="060606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911492" y="1196752"/>
            <a:ext cx="82424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dirty="0">
                <a:solidFill>
                  <a:srgbClr val="060606"/>
                </a:solidFill>
                <a:latin typeface="Tw Cen MT" panose="020B0602020104020603" pitchFamily="34" charset="0"/>
              </a:rPr>
              <a:t>      Inicia diante o diagnóstico de uma doença que ameaça a vida...</a:t>
            </a:r>
          </a:p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dirty="0">
                <a:solidFill>
                  <a:srgbClr val="060606"/>
                </a:solidFill>
                <a:latin typeface="Tw Cen MT" panose="020B0602020104020603" pitchFamily="34" charset="0"/>
              </a:rPr>
              <a:t>      Fenômeno adaptativo, no qual é possível, tanto o paciente como os familiares, prepararem-se cognitiva e emocionalmente para o acontecimento próximo. Isso causa um desequilíbrio, tanto no sistema familiar, como em cada pessoa individualmente.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8795792" y="4109591"/>
            <a:ext cx="18722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2F497D"/>
                </a:solidFill>
                <a:latin typeface="Adobe Caslon Pro" panose="0205050205050A020403" pitchFamily="18" charset="0"/>
              </a:rPr>
              <a:t> </a:t>
            </a:r>
            <a:r>
              <a:rPr lang="pt-BR" sz="1600" dirty="0">
                <a:solidFill>
                  <a:srgbClr val="060606"/>
                </a:solidFill>
                <a:latin typeface="Tw Cen MT" panose="020B0602020104020603" pitchFamily="34" charset="0"/>
              </a:rPr>
              <a:t>(Fonseca, 2004)</a:t>
            </a:r>
            <a:br>
              <a:rPr lang="pt-BR" sz="1600" dirty="0">
                <a:solidFill>
                  <a:srgbClr val="060606"/>
                </a:solidFill>
                <a:latin typeface="Tw Cen MT" panose="020B0602020104020603" pitchFamily="34" charset="0"/>
              </a:rPr>
            </a:br>
            <a:endParaRPr lang="pt-BR" sz="1600" dirty="0">
              <a:solidFill>
                <a:srgbClr val="060606"/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b="19730"/>
          <a:stretch/>
        </p:blipFill>
        <p:spPr>
          <a:xfrm>
            <a:off x="0" y="4625752"/>
            <a:ext cx="12192000" cy="223224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32572" t="29450" r="42714" b="51912"/>
          <a:stretch/>
        </p:blipFill>
        <p:spPr>
          <a:xfrm>
            <a:off x="1412240" y="209435"/>
            <a:ext cx="9367520" cy="440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3641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7680176" y="908721"/>
            <a:ext cx="3456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Sujeito</a:t>
            </a:r>
          </a:p>
        </p:txBody>
      </p:sp>
      <p:sp>
        <p:nvSpPr>
          <p:cNvPr id="9" name="Retângulo 8"/>
          <p:cNvSpPr/>
          <p:nvPr/>
        </p:nvSpPr>
        <p:spPr>
          <a:xfrm>
            <a:off x="1524000" y="4509120"/>
            <a:ext cx="3456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Doença oncológica </a:t>
            </a:r>
          </a:p>
        </p:txBody>
      </p:sp>
      <p:sp>
        <p:nvSpPr>
          <p:cNvPr id="12" name="Seta para a esquerda e para cima 11"/>
          <p:cNvSpPr/>
          <p:nvPr/>
        </p:nvSpPr>
        <p:spPr>
          <a:xfrm rot="10800000">
            <a:off x="2567608" y="520023"/>
            <a:ext cx="5904656" cy="3845080"/>
          </a:xfrm>
          <a:prstGeom prst="leftUpArrow">
            <a:avLst>
              <a:gd name="adj1" fmla="val 9650"/>
              <a:gd name="adj2" fmla="val 17110"/>
              <a:gd name="adj3" fmla="val 15461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696695" y="3528749"/>
            <a:ext cx="3456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Família</a:t>
            </a:r>
            <a:endParaRPr lang="pt-BR" sz="2800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1" name="Retângulo 20"/>
          <p:cNvSpPr/>
          <p:nvPr/>
        </p:nvSpPr>
        <p:spPr>
          <a:xfrm rot="19989866">
            <a:off x="1339481" y="580587"/>
            <a:ext cx="3456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Terapêutica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9424887" y="4109693"/>
            <a:ext cx="9724" cy="17914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7652692" y="6093296"/>
            <a:ext cx="3456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Sociedade</a:t>
            </a:r>
            <a:endParaRPr lang="pt-BR" sz="2800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20" name="Conector de seta reta 19"/>
          <p:cNvCxnSpPr/>
          <p:nvPr/>
        </p:nvCxnSpPr>
        <p:spPr>
          <a:xfrm>
            <a:off x="9434611" y="1579842"/>
            <a:ext cx="9724" cy="17914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 flipV="1">
            <a:off x="4439816" y="5005436"/>
            <a:ext cx="3816424" cy="123187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71548" t="69216" r="12500" b="15962"/>
          <a:stretch/>
        </p:blipFill>
        <p:spPr>
          <a:xfrm>
            <a:off x="4980385" y="2932949"/>
            <a:ext cx="3133964" cy="16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Gotícu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0.xml><?xml version="1.0" encoding="utf-8"?>
<a:theme xmlns:a="http://schemas.openxmlformats.org/drawingml/2006/main" name="2_Oceano">
  <a:themeElements>
    <a:clrScheme name="Oce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o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ce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Concurso">
  <a:themeElements>
    <a:clrScheme name="Personalizada 2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CCAF0A"/>
      </a:accent2>
      <a:accent3>
        <a:srgbClr val="C00000"/>
      </a:accent3>
      <a:accent4>
        <a:srgbClr val="30B646"/>
      </a:accent4>
      <a:accent5>
        <a:srgbClr val="C00000"/>
      </a:accent5>
      <a:accent6>
        <a:srgbClr val="C00000"/>
      </a:accent6>
      <a:hlink>
        <a:srgbClr val="00C8C3"/>
      </a:hlink>
      <a:folHlink>
        <a:srgbClr val="A116E0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Concurso">
  <a:themeElements>
    <a:clrScheme name="Personalizada 2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CCAF0A"/>
      </a:accent2>
      <a:accent3>
        <a:srgbClr val="C00000"/>
      </a:accent3>
      <a:accent4>
        <a:srgbClr val="30B646"/>
      </a:accent4>
      <a:accent5>
        <a:srgbClr val="C00000"/>
      </a:accent5>
      <a:accent6>
        <a:srgbClr val="C00000"/>
      </a:accent6>
      <a:hlink>
        <a:srgbClr val="00C8C3"/>
      </a:hlink>
      <a:folHlink>
        <a:srgbClr val="A116E0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Trilha de Vapor">
  <a:themeElements>
    <a:clrScheme name="Trilh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ilha de Vapor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1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5">
      <a:dk1>
        <a:srgbClr val="FEFDFF"/>
      </a:dk1>
      <a:lt1>
        <a:srgbClr val="FEFDFF"/>
      </a:lt1>
      <a:dk2>
        <a:srgbClr val="FEFDFF"/>
      </a:dk2>
      <a:lt2>
        <a:srgbClr val="54479C"/>
      </a:lt2>
      <a:accent1>
        <a:srgbClr val="F36F51"/>
      </a:accent1>
      <a:accent2>
        <a:srgbClr val="EE567B"/>
      </a:accent2>
      <a:accent3>
        <a:srgbClr val="FFC902"/>
      </a:accent3>
      <a:accent4>
        <a:srgbClr val="69BF7A"/>
      </a:accent4>
      <a:accent5>
        <a:srgbClr val="34B6B7"/>
      </a:accent5>
      <a:accent6>
        <a:srgbClr val="6D6D6D"/>
      </a:accent6>
      <a:hlink>
        <a:srgbClr val="6D6D6D"/>
      </a:hlink>
      <a:folHlink>
        <a:srgbClr val="6D6D6D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5">
      <a:dk1>
        <a:srgbClr val="FEFDFF"/>
      </a:dk1>
      <a:lt1>
        <a:srgbClr val="FEFDFF"/>
      </a:lt1>
      <a:dk2>
        <a:srgbClr val="FEFDFF"/>
      </a:dk2>
      <a:lt2>
        <a:srgbClr val="54479C"/>
      </a:lt2>
      <a:accent1>
        <a:srgbClr val="F36F51"/>
      </a:accent1>
      <a:accent2>
        <a:srgbClr val="EE567B"/>
      </a:accent2>
      <a:accent3>
        <a:srgbClr val="FFC902"/>
      </a:accent3>
      <a:accent4>
        <a:srgbClr val="69BF7A"/>
      </a:accent4>
      <a:accent5>
        <a:srgbClr val="34B6B7"/>
      </a:accent5>
      <a:accent6>
        <a:srgbClr val="6D6D6D"/>
      </a:accent6>
      <a:hlink>
        <a:srgbClr val="6D6D6D"/>
      </a:hlink>
      <a:folHlink>
        <a:srgbClr val="6D6D6D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Custom 5">
      <a:dk1>
        <a:srgbClr val="FEFDFF"/>
      </a:dk1>
      <a:lt1>
        <a:srgbClr val="FEFDFF"/>
      </a:lt1>
      <a:dk2>
        <a:srgbClr val="FEFDFF"/>
      </a:dk2>
      <a:lt2>
        <a:srgbClr val="54479C"/>
      </a:lt2>
      <a:accent1>
        <a:srgbClr val="F36F51"/>
      </a:accent1>
      <a:accent2>
        <a:srgbClr val="EE567B"/>
      </a:accent2>
      <a:accent3>
        <a:srgbClr val="FFC902"/>
      </a:accent3>
      <a:accent4>
        <a:srgbClr val="69BF7A"/>
      </a:accent4>
      <a:accent5>
        <a:srgbClr val="34B6B7"/>
      </a:accent5>
      <a:accent6>
        <a:srgbClr val="6D6D6D"/>
      </a:accent6>
      <a:hlink>
        <a:srgbClr val="6D6D6D"/>
      </a:hlink>
      <a:folHlink>
        <a:srgbClr val="6D6D6D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ceano">
  <a:themeElements>
    <a:clrScheme name="Oce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o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ce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urso">
  <a:themeElements>
    <a:clrScheme name="Personalizada 2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CCAF0A"/>
      </a:accent2>
      <a:accent3>
        <a:srgbClr val="C00000"/>
      </a:accent3>
      <a:accent4>
        <a:srgbClr val="30B646"/>
      </a:accent4>
      <a:accent5>
        <a:srgbClr val="C00000"/>
      </a:accent5>
      <a:accent6>
        <a:srgbClr val="C00000"/>
      </a:accent6>
      <a:hlink>
        <a:srgbClr val="00C8C3"/>
      </a:hlink>
      <a:folHlink>
        <a:srgbClr val="A116E0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rilha de Vap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8.xml><?xml version="1.0" encoding="utf-8"?>
<a:theme xmlns:a="http://schemas.openxmlformats.org/drawingml/2006/main" name="1_Concurso">
  <a:themeElements>
    <a:clrScheme name="Personalizada 2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CCAF0A"/>
      </a:accent2>
      <a:accent3>
        <a:srgbClr val="C00000"/>
      </a:accent3>
      <a:accent4>
        <a:srgbClr val="30B646"/>
      </a:accent4>
      <a:accent5>
        <a:srgbClr val="C00000"/>
      </a:accent5>
      <a:accent6>
        <a:srgbClr val="C00000"/>
      </a:accent6>
      <a:hlink>
        <a:srgbClr val="00C8C3"/>
      </a:hlink>
      <a:folHlink>
        <a:srgbClr val="A116E0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rgânico">
  <a:themeElements>
    <a:clrScheme name="Orgâ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â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TM04033925[[fn=Gotícula]]</Template>
  <TotalTime>189</TotalTime>
  <Words>1312</Words>
  <Application>Microsoft Office PowerPoint</Application>
  <PresentationFormat>Widescreen</PresentationFormat>
  <Paragraphs>224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22</vt:i4>
      </vt:variant>
      <vt:variant>
        <vt:lpstr>Tema</vt:lpstr>
      </vt:variant>
      <vt:variant>
        <vt:i4>14</vt:i4>
      </vt:variant>
      <vt:variant>
        <vt:lpstr>Títulos de slides</vt:lpstr>
      </vt:variant>
      <vt:variant>
        <vt:i4>29</vt:i4>
      </vt:variant>
    </vt:vector>
  </HeadingPairs>
  <TitlesOfParts>
    <vt:vector size="65" baseType="lpstr">
      <vt:lpstr>Meiryo</vt:lpstr>
      <vt:lpstr>MingLiU</vt:lpstr>
      <vt:lpstr>Adobe Caslon Pro</vt:lpstr>
      <vt:lpstr>Arial</vt:lpstr>
      <vt:lpstr>Calibri</vt:lpstr>
      <vt:lpstr>Calibri Light</vt:lpstr>
      <vt:lpstr>Century Gothic</vt:lpstr>
      <vt:lpstr>Chevin Pro Light</vt:lpstr>
      <vt:lpstr>Franklin Gothic Demi Cond</vt:lpstr>
      <vt:lpstr>Garamond</vt:lpstr>
      <vt:lpstr>Lucida Sans Unicode</vt:lpstr>
      <vt:lpstr>MS Reference Sans Serif</vt:lpstr>
      <vt:lpstr>Open Sans</vt:lpstr>
      <vt:lpstr>Open Sans Light</vt:lpstr>
      <vt:lpstr>Tahoma</vt:lpstr>
      <vt:lpstr>Times New Roman</vt:lpstr>
      <vt:lpstr>Tw Cen MT</vt:lpstr>
      <vt:lpstr>Verdana</vt:lpstr>
      <vt:lpstr>Vijaya</vt:lpstr>
      <vt:lpstr>Wingdings</vt:lpstr>
      <vt:lpstr>Wingdings 2</vt:lpstr>
      <vt:lpstr>Wingdings 3</vt:lpstr>
      <vt:lpstr>Gotícula</vt:lpstr>
      <vt:lpstr>Custom Design</vt:lpstr>
      <vt:lpstr>1_Custom Design</vt:lpstr>
      <vt:lpstr>2_Custom Design</vt:lpstr>
      <vt:lpstr>1_Oceano</vt:lpstr>
      <vt:lpstr>Concurso</vt:lpstr>
      <vt:lpstr>Trilha de Vapor</vt:lpstr>
      <vt:lpstr>1_Concurso</vt:lpstr>
      <vt:lpstr>1_Orgânico</vt:lpstr>
      <vt:lpstr>2_Oceano</vt:lpstr>
      <vt:lpstr>2_Concurso</vt:lpstr>
      <vt:lpstr>3_Concurso</vt:lpstr>
      <vt:lpstr>2_Tema do Office</vt:lpstr>
      <vt:lpstr>6_Trilha de Vapor</vt:lpstr>
      <vt:lpstr>lutos: paciente e família</vt:lpstr>
      <vt:lpstr>Apresentação do PowerPoint</vt:lpstr>
      <vt:lpstr>O que é luto?</vt:lpstr>
      <vt:lpstr>luto</vt:lpstr>
      <vt:lpstr>Luto pode ocorrer por:</vt:lpstr>
      <vt:lpstr>Apresentação do PowerPoint</vt:lpstr>
      <vt:lpstr>Tipos de luto</vt:lpstr>
      <vt:lpstr>Apresentação do PowerPoint</vt:lpstr>
      <vt:lpstr>Apresentação do PowerPoint</vt:lpstr>
      <vt:lpstr>Apresentação do PowerPoint</vt:lpstr>
      <vt:lpstr>Impacto</vt:lpstr>
      <vt:lpstr>Sintomas luto </vt:lpstr>
      <vt:lpstr>         Função do Luto Antecipatório</vt:lpstr>
      <vt:lpstr>Apresentação do PowerPoint</vt:lpstr>
      <vt:lpstr>Apresentação do PowerPoint</vt:lpstr>
      <vt:lpstr>Apresentação do PowerPoint</vt:lpstr>
      <vt:lpstr>O Modelo do Processo Dual do Luto </vt:lpstr>
      <vt:lpstr>Luto antecipatório: especificidades</vt:lpstr>
      <vt:lpstr>Quem sofre? </vt:lpstr>
      <vt:lpstr>paciente</vt:lpstr>
      <vt:lpstr>luto antecipatório </vt:lpstr>
      <vt:lpstr>Luto: ameaça x base segura</vt:lpstr>
      <vt:lpstr>Fatores de Risco e de Proteção</vt:lpstr>
      <vt:lpstr>Assistência </vt:lpstr>
      <vt:lpstr>Apresentação do PowerPoint</vt:lpstr>
      <vt:lpstr>O que não devemos dizer em situação de luto</vt:lpstr>
      <vt:lpstr>Apresentação do PowerPoint</vt:lpstr>
      <vt:lpstr>Referências Bibliográficas </vt:lpstr>
      <vt:lpstr>obrigada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ATENDIMENTO ONLINE PARA PACIENTES COM DIAGNÓSTICO ONCOLOGICO</dc:title>
  <dc:creator>Vanessa Besenski Karam</dc:creator>
  <cp:lastModifiedBy>Vanessa Besenski Karam</cp:lastModifiedBy>
  <cp:revision>22</cp:revision>
  <dcterms:created xsi:type="dcterms:W3CDTF">2021-12-10T22:58:17Z</dcterms:created>
  <dcterms:modified xsi:type="dcterms:W3CDTF">2021-12-31T15:19:25Z</dcterms:modified>
</cp:coreProperties>
</file>